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4" r:id="rId6"/>
    <p:sldId id="265" r:id="rId7"/>
    <p:sldId id="261" r:id="rId8"/>
    <p:sldId id="262" r:id="rId9"/>
    <p:sldId id="263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5" r:id="rId25"/>
    <p:sldId id="286" r:id="rId26"/>
    <p:sldId id="287" r:id="rId27"/>
    <p:sldId id="281" r:id="rId28"/>
    <p:sldId id="282" r:id="rId29"/>
    <p:sldId id="283" r:id="rId30"/>
    <p:sldId id="284" r:id="rId31"/>
  </p:sldIdLst>
  <p:sldSz cx="12192000" cy="6858000"/>
  <p:notesSz cx="6877050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03DB"/>
    <a:srgbClr val="823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2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56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8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7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71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7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28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87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8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59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C6B7A-0F95-4F03-B7C8-A155E2B90D3E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D6622-EB93-46A5-B959-A1796E93F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1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ven%20,%20springBoot%20&#51221;&#47532;.pptx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ven%20,%20springBoot%20&#51221;&#47532;.pptx#-1,1,PowerPoint &#54532;&#47112;&#51232;&#53580;&#51060;&#49496;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holaxprogramming.com/2015/10/18/spring-boot-with-mybati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17" y="141329"/>
            <a:ext cx="3541326" cy="33474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7826435" y="176229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9" y="141332"/>
            <a:ext cx="2996420" cy="525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982" y="141329"/>
            <a:ext cx="1789172" cy="37042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617" y="4029159"/>
            <a:ext cx="6244002" cy="2562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9414933" y="141330"/>
            <a:ext cx="2531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Servlet </a:t>
            </a:r>
            <a:r>
              <a:rPr lang="ko-KR" altLang="en-US" sz="1801" dirty="0"/>
              <a:t>프로젝트 정리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035040" y="972589"/>
            <a:ext cx="3192087" cy="415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>
            <a:off x="9227127" y="1180407"/>
            <a:ext cx="653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880406" y="1051123"/>
            <a:ext cx="18654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서블릿</a:t>
            </a:r>
            <a:r>
              <a:rPr lang="ko-KR" altLang="en-US" sz="1000" dirty="0" smtClean="0"/>
              <a:t> 등록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서블릿의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객체생성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6051665" y="1762299"/>
            <a:ext cx="3175462" cy="806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9227127" y="2169622"/>
            <a:ext cx="653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80407" y="1934633"/>
            <a:ext cx="14249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서블릿과</a:t>
            </a:r>
            <a:r>
              <a:rPr lang="ko-KR" altLang="en-US" sz="1000" dirty="0" smtClean="0"/>
              <a:t> 요청 </a:t>
            </a:r>
            <a:r>
              <a:rPr lang="en-US" altLang="ko-KR" sz="1000" dirty="0" smtClean="0"/>
              <a:t>URI</a:t>
            </a:r>
            <a:r>
              <a:rPr lang="ko-KR" altLang="en-US" sz="1000" dirty="0" smtClean="0"/>
              <a:t>패턴 매핑</a:t>
            </a:r>
            <a:endParaRPr lang="ko-KR" altLang="en-US" sz="10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791498" y="2293178"/>
            <a:ext cx="73978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531280" y="4523760"/>
            <a:ext cx="73978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43542" y="301121"/>
            <a:ext cx="73978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083324" y="301121"/>
            <a:ext cx="6148749" cy="4046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7161389" y="2293178"/>
            <a:ext cx="687905" cy="2076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16931" y="4523760"/>
            <a:ext cx="4655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849687" y="4523760"/>
            <a:ext cx="0" cy="497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84422" y="5020887"/>
            <a:ext cx="1246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 컴퓨터의 </a:t>
            </a:r>
            <a:r>
              <a:rPr lang="en-US" altLang="ko-KR" sz="1200" dirty="0" err="1" smtClean="0"/>
              <a:t>ip</a:t>
            </a:r>
            <a:r>
              <a:rPr lang="ko-KR" altLang="en-US" sz="1200" dirty="0" smtClean="0"/>
              <a:t>주소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995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05" y="162561"/>
            <a:ext cx="5520039" cy="23036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05" y="2783841"/>
            <a:ext cx="5543909" cy="335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1" y="302118"/>
            <a:ext cx="5064308" cy="459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46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05" y="213359"/>
            <a:ext cx="5649463" cy="35745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2" y="213359"/>
            <a:ext cx="5511947" cy="47624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205" y="3787867"/>
            <a:ext cx="5657532" cy="2930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6092" y="5131838"/>
            <a:ext cx="2360645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 dirty="0"/>
              <a:t>Model1</a:t>
            </a:r>
            <a:r>
              <a:rPr lang="ko-KR" altLang="en-US" sz="1001" dirty="0"/>
              <a:t>에서는 </a:t>
            </a:r>
            <a:r>
              <a:rPr lang="en-US" altLang="ko-KR" sz="1001" dirty="0"/>
              <a:t>servlet </a:t>
            </a:r>
            <a:r>
              <a:rPr lang="ko-KR" altLang="en-US" sz="1001" dirty="0"/>
              <a:t>등록 </a:t>
            </a:r>
            <a:r>
              <a:rPr lang="ko-KR" altLang="en-US" sz="1001" dirty="0" err="1"/>
              <a:t>같은건</a:t>
            </a:r>
            <a:r>
              <a:rPr lang="ko-KR" altLang="en-US" sz="1001" dirty="0"/>
              <a:t> 없음</a:t>
            </a:r>
            <a:r>
              <a:rPr lang="en-US" altLang="ko-KR" sz="1001" dirty="0"/>
              <a:t>.</a:t>
            </a:r>
            <a:endParaRPr lang="ko-KR" altLang="en-US" sz="1001" dirty="0"/>
          </a:p>
        </p:txBody>
      </p:sp>
    </p:spTree>
    <p:extLst>
      <p:ext uri="{BB962C8B-B14F-4D97-AF65-F5344CB8AC3E}">
        <p14:creationId xmlns:p14="http://schemas.microsoft.com/office/powerpoint/2010/main" val="47973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853480" y="499226"/>
            <a:ext cx="6338523" cy="3635161"/>
            <a:chOff x="178949" y="254000"/>
            <a:chExt cx="6338523" cy="36351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949" y="254000"/>
              <a:ext cx="6338523" cy="363516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942080" y="579120"/>
              <a:ext cx="1930400" cy="276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board_list.jsp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이어서</a:t>
              </a:r>
              <a:r>
                <a:rPr lang="en-US" altLang="ko-KR" sz="1200" dirty="0"/>
                <a:t>..</a:t>
              </a:r>
              <a:endParaRPr lang="ko-KR" altLang="en-US" sz="12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00823" y="499227"/>
            <a:ext cx="5652654" cy="4505669"/>
            <a:chOff x="200822" y="239452"/>
            <a:chExt cx="5652655" cy="45056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822" y="239452"/>
              <a:ext cx="5652655" cy="450566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996344" y="562033"/>
              <a:ext cx="1554480" cy="276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board_list.jsp</a:t>
              </a:r>
              <a:endParaRPr lang="ko-KR" altLang="en-US" sz="1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6343" y="5004895"/>
            <a:ext cx="6498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JSP</a:t>
            </a:r>
            <a:r>
              <a:rPr lang="ko-KR" altLang="en-US" sz="1500" dirty="0"/>
              <a:t>의 </a:t>
            </a:r>
            <a:r>
              <a:rPr lang="en-US" altLang="ko-KR" sz="1500" dirty="0"/>
              <a:t>model1 </a:t>
            </a:r>
            <a:r>
              <a:rPr lang="ko-KR" altLang="en-US" sz="1500" dirty="0"/>
              <a:t>은 </a:t>
            </a:r>
            <a:r>
              <a:rPr lang="ko-KR" altLang="en-US" sz="1500" dirty="0" err="1"/>
              <a:t>브라우져</a:t>
            </a:r>
            <a:r>
              <a:rPr lang="en-US" altLang="ko-KR" sz="1500" dirty="0"/>
              <a:t>(</a:t>
            </a:r>
            <a:r>
              <a:rPr lang="ko-KR" altLang="en-US" sz="1500" dirty="0"/>
              <a:t>사용자</a:t>
            </a:r>
            <a:r>
              <a:rPr lang="en-US" altLang="ko-KR" sz="1500" dirty="0"/>
              <a:t>)</a:t>
            </a:r>
            <a:r>
              <a:rPr lang="ko-KR" altLang="en-US" sz="1500" dirty="0"/>
              <a:t>의</a:t>
            </a:r>
            <a:r>
              <a:rPr lang="en-US" altLang="ko-KR" sz="1500" dirty="0"/>
              <a:t> </a:t>
            </a:r>
            <a:r>
              <a:rPr lang="ko-KR" altLang="en-US" sz="1500" dirty="0"/>
              <a:t>요청 </a:t>
            </a:r>
            <a:r>
              <a:rPr lang="en-US" altLang="ko-KR" sz="1500" dirty="0"/>
              <a:t>URI </a:t>
            </a:r>
            <a:r>
              <a:rPr lang="ko-KR" altLang="en-US" sz="1500" dirty="0"/>
              <a:t>를 통해 </a:t>
            </a:r>
            <a:r>
              <a:rPr lang="en-US" altLang="ko-KR" sz="1500" dirty="0"/>
              <a:t>DB</a:t>
            </a:r>
            <a:r>
              <a:rPr lang="ko-KR" altLang="en-US" sz="1500" dirty="0"/>
              <a:t>가 필요한 </a:t>
            </a:r>
            <a:r>
              <a:rPr lang="ko-KR" altLang="en-US" sz="1500" dirty="0" err="1"/>
              <a:t>요청일시</a:t>
            </a:r>
            <a:r>
              <a:rPr lang="ko-KR" altLang="en-US" sz="1500" dirty="0"/>
              <a:t> </a:t>
            </a:r>
            <a:r>
              <a:rPr lang="en-US" altLang="ko-KR" sz="1500" dirty="0"/>
              <a:t>View</a:t>
            </a:r>
            <a:r>
              <a:rPr lang="ko-KR" altLang="en-US" sz="1500" dirty="0"/>
              <a:t>의 </a:t>
            </a:r>
            <a:r>
              <a:rPr lang="en-US" altLang="ko-KR" sz="1500" dirty="0"/>
              <a:t>JSP</a:t>
            </a:r>
            <a:r>
              <a:rPr lang="ko-KR" altLang="en-US" sz="1500" dirty="0"/>
              <a:t>태그를 통해 </a:t>
            </a:r>
            <a:r>
              <a:rPr lang="en-US" altLang="ko-KR" sz="1500" dirty="0"/>
              <a:t>model(back[DB])</a:t>
            </a:r>
            <a:r>
              <a:rPr lang="ko-KR" altLang="en-US" sz="1500" dirty="0"/>
              <a:t>단의 클래스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Service,DAO,DTO</a:t>
            </a:r>
            <a:r>
              <a:rPr lang="en-US" altLang="ko-KR" sz="1500" dirty="0"/>
              <a:t>)</a:t>
            </a:r>
            <a:r>
              <a:rPr lang="ko-KR" altLang="en-US" sz="1500" dirty="0"/>
              <a:t>와 연계되어 처리 후 반환되어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연산되어</a:t>
            </a:r>
            <a:r>
              <a:rPr lang="en-US" altLang="ko-KR" sz="1500" dirty="0"/>
              <a:t>) </a:t>
            </a:r>
            <a:r>
              <a:rPr lang="ko-KR" altLang="en-US" sz="1500" dirty="0"/>
              <a:t>나온 객체나 </a:t>
            </a:r>
            <a:r>
              <a:rPr lang="ko-KR" altLang="en-US" sz="1500" dirty="0" err="1"/>
              <a:t>자료형들을</a:t>
            </a:r>
            <a:r>
              <a:rPr lang="ko-KR" altLang="en-US" sz="1500" dirty="0"/>
              <a:t> 그대로 </a:t>
            </a:r>
            <a:r>
              <a:rPr lang="en-US" altLang="ko-KR" sz="1500" dirty="0"/>
              <a:t>View(.</a:t>
            </a:r>
            <a:r>
              <a:rPr lang="en-US" altLang="ko-KR" sz="1500" dirty="0" err="1"/>
              <a:t>jsp</a:t>
            </a:r>
            <a:r>
              <a:rPr lang="en-US" altLang="ko-KR" sz="1500" dirty="0"/>
              <a:t>)</a:t>
            </a:r>
            <a:r>
              <a:rPr lang="ko-KR" altLang="en-US" sz="1500" dirty="0"/>
              <a:t>에 사용한다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270589" y="5589037"/>
            <a:ext cx="261257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Model1 </a:t>
            </a:r>
            <a:r>
              <a:rPr lang="ko-KR" altLang="en-US" sz="1801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0760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06653" y="71121"/>
            <a:ext cx="279400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JSP MODEL2</a:t>
            </a:r>
            <a:endParaRPr lang="ko-KR" altLang="en-US" sz="1801" dirty="0"/>
          </a:p>
        </p:txBody>
      </p:sp>
      <p:grpSp>
        <p:nvGrpSpPr>
          <p:cNvPr id="9" name="그룹 8"/>
          <p:cNvGrpSpPr/>
          <p:nvPr/>
        </p:nvGrpSpPr>
        <p:grpSpPr>
          <a:xfrm>
            <a:off x="334646" y="476668"/>
            <a:ext cx="2764791" cy="4269076"/>
            <a:chOff x="334644" y="476668"/>
            <a:chExt cx="2764791" cy="42690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644" y="476668"/>
              <a:ext cx="2764791" cy="42690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838960" y="2364984"/>
              <a:ext cx="843280" cy="2463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1" dirty="0"/>
                <a:t>model1</a:t>
              </a:r>
              <a:endParaRPr lang="ko-KR" altLang="en-US" sz="100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14994" y="71121"/>
            <a:ext cx="2212308" cy="6685280"/>
            <a:chOff x="5129953" y="71120"/>
            <a:chExt cx="2212307" cy="6685280"/>
          </a:xfrm>
        </p:grpSpPr>
        <p:grpSp>
          <p:nvGrpSpPr>
            <p:cNvPr id="5" name="그룹 4"/>
            <p:cNvGrpSpPr/>
            <p:nvPr/>
          </p:nvGrpSpPr>
          <p:grpSpPr>
            <a:xfrm>
              <a:off x="5129953" y="71120"/>
              <a:ext cx="2212307" cy="6685280"/>
              <a:chOff x="110913" y="71120"/>
              <a:chExt cx="2212307" cy="668528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33" y="71120"/>
                <a:ext cx="2191987" cy="5080172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913" y="5161452"/>
                <a:ext cx="1905077" cy="1594948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6350001" y="4175760"/>
              <a:ext cx="685029" cy="2463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1" dirty="0"/>
                <a:t>Model2</a:t>
              </a:r>
              <a:endParaRPr lang="ko-KR" altLang="en-US" sz="1001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78597" y="569167"/>
            <a:ext cx="1023630" cy="1082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직사각형 15"/>
          <p:cNvSpPr/>
          <p:nvPr/>
        </p:nvSpPr>
        <p:spPr>
          <a:xfrm>
            <a:off x="5066521" y="569167"/>
            <a:ext cx="1960779" cy="3107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502229" y="1240972"/>
            <a:ext cx="3564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65584" y="987231"/>
            <a:ext cx="1464907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 dirty="0"/>
              <a:t>Controller</a:t>
            </a:r>
            <a:r>
              <a:rPr lang="ko-KR" altLang="en-US" sz="1001" dirty="0"/>
              <a:t>가 생겼다</a:t>
            </a:r>
            <a:r>
              <a:rPr lang="en-US" altLang="ko-KR" sz="1001" dirty="0"/>
              <a:t>.</a:t>
            </a:r>
            <a:endParaRPr lang="ko-KR" altLang="en-US" sz="100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511559" y="1492899"/>
            <a:ext cx="3732245" cy="1502228"/>
            <a:chOff x="1511559" y="1492899"/>
            <a:chExt cx="3732245" cy="1502228"/>
          </a:xfrm>
        </p:grpSpPr>
        <p:sp>
          <p:nvSpPr>
            <p:cNvPr id="21" name="자유형 20"/>
            <p:cNvSpPr/>
            <p:nvPr/>
          </p:nvSpPr>
          <p:spPr>
            <a:xfrm>
              <a:off x="1511559" y="1492899"/>
              <a:ext cx="3732245" cy="1502228"/>
            </a:xfrm>
            <a:custGeom>
              <a:avLst/>
              <a:gdLst>
                <a:gd name="connsiteX0" fmla="*/ 0 w 3879786"/>
                <a:gd name="connsiteY0" fmla="*/ 0 h 1499905"/>
                <a:gd name="connsiteX1" fmla="*/ 2043404 w 3879786"/>
                <a:gd name="connsiteY1" fmla="*/ 74645 h 1499905"/>
                <a:gd name="connsiteX2" fmla="*/ 2453951 w 3879786"/>
                <a:gd name="connsiteY2" fmla="*/ 886408 h 1499905"/>
                <a:gd name="connsiteX3" fmla="*/ 2836506 w 3879786"/>
                <a:gd name="connsiteY3" fmla="*/ 1436914 h 1499905"/>
                <a:gd name="connsiteX4" fmla="*/ 3769568 w 3879786"/>
                <a:gd name="connsiteY4" fmla="*/ 1492898 h 1499905"/>
                <a:gd name="connsiteX5" fmla="*/ 3825551 w 3879786"/>
                <a:gd name="connsiteY5" fmla="*/ 1483567 h 149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9786" h="1499905">
                  <a:moveTo>
                    <a:pt x="0" y="0"/>
                  </a:moveTo>
                  <a:lnTo>
                    <a:pt x="2043404" y="74645"/>
                  </a:lnTo>
                  <a:cubicBezTo>
                    <a:pt x="2452396" y="222380"/>
                    <a:pt x="2321767" y="659363"/>
                    <a:pt x="2453951" y="886408"/>
                  </a:cubicBezTo>
                  <a:cubicBezTo>
                    <a:pt x="2586135" y="1113453"/>
                    <a:pt x="2617237" y="1335832"/>
                    <a:pt x="2836506" y="1436914"/>
                  </a:cubicBezTo>
                  <a:cubicBezTo>
                    <a:pt x="3055775" y="1537996"/>
                    <a:pt x="3604727" y="1485123"/>
                    <a:pt x="3769568" y="1492898"/>
                  </a:cubicBezTo>
                  <a:cubicBezTo>
                    <a:pt x="3934409" y="1500673"/>
                    <a:pt x="3879980" y="1492120"/>
                    <a:pt x="3825551" y="148356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23" name="직선 화살표 연결선 22"/>
            <p:cNvCxnSpPr>
              <a:stCxn id="21" idx="4"/>
            </p:cNvCxnSpPr>
            <p:nvPr/>
          </p:nvCxnSpPr>
          <p:spPr>
            <a:xfrm>
              <a:off x="5137777" y="2988109"/>
              <a:ext cx="106027" cy="7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593" y="624319"/>
            <a:ext cx="4053285" cy="19010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099435" y="3016891"/>
            <a:ext cx="1795794" cy="2556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 dirty="0"/>
              <a:t>Model2</a:t>
            </a:r>
            <a:r>
              <a:rPr lang="ko-KR" altLang="en-US" sz="1001" dirty="0"/>
              <a:t>의 흐름을 보면 </a:t>
            </a:r>
            <a:r>
              <a:rPr lang="en-US" altLang="ko-KR" sz="1001" dirty="0"/>
              <a:t>Servlet[</a:t>
            </a:r>
            <a:r>
              <a:rPr lang="en-US" altLang="ko-KR" sz="1001" b="1" dirty="0" err="1">
                <a:solidFill>
                  <a:srgbClr val="FF0000"/>
                </a:solidFill>
              </a:rPr>
              <a:t>DispatcherServlet</a:t>
            </a:r>
            <a:r>
              <a:rPr lang="en-US" altLang="ko-KR" sz="1001" dirty="0"/>
              <a:t>]</a:t>
            </a:r>
            <a:r>
              <a:rPr lang="ko-KR" altLang="en-US" sz="1001" dirty="0"/>
              <a:t>에</a:t>
            </a:r>
            <a:r>
              <a:rPr lang="en-US" altLang="ko-KR" sz="1001" dirty="0"/>
              <a:t/>
            </a:r>
            <a:br>
              <a:rPr lang="en-US" altLang="ko-KR" sz="1001" dirty="0"/>
            </a:br>
            <a:r>
              <a:rPr lang="en-US" altLang="ko-KR" sz="1001" b="1" dirty="0">
                <a:solidFill>
                  <a:srgbClr val="3103DB"/>
                </a:solidFill>
              </a:rPr>
              <a:t>Controller</a:t>
            </a:r>
            <a:r>
              <a:rPr lang="en-US" altLang="ko-KR" sz="1001" dirty="0"/>
              <a:t/>
            </a:r>
            <a:br>
              <a:rPr lang="en-US" altLang="ko-KR" sz="1001" dirty="0"/>
            </a:br>
            <a:r>
              <a:rPr lang="en-US" altLang="ko-KR" sz="1001" dirty="0"/>
              <a:t>{</a:t>
            </a:r>
            <a:r>
              <a:rPr lang="ko-KR" altLang="en-US" sz="1001" dirty="0"/>
              <a:t>요청을 처리하는 </a:t>
            </a:r>
            <a:r>
              <a:rPr lang="en-US" altLang="ko-KR" sz="1001" dirty="0"/>
              <a:t>Model</a:t>
            </a:r>
            <a:r>
              <a:rPr lang="ko-KR" altLang="en-US" sz="1001" dirty="0"/>
              <a:t>부로 흐름을 제어하거나 </a:t>
            </a:r>
            <a:r>
              <a:rPr lang="en-US" altLang="ko-KR" sz="1001" dirty="0"/>
              <a:t>Model</a:t>
            </a:r>
            <a:r>
              <a:rPr lang="ko-KR" altLang="en-US" sz="1001" dirty="0"/>
              <a:t>로 부터 </a:t>
            </a:r>
            <a:r>
              <a:rPr lang="ko-KR" altLang="en-US" sz="1001" dirty="0" err="1"/>
              <a:t>반환받은</a:t>
            </a:r>
            <a:r>
              <a:rPr lang="ko-KR" altLang="en-US" sz="1001" dirty="0"/>
              <a:t> 값과 함께 응답</a:t>
            </a:r>
            <a:r>
              <a:rPr lang="en-US" altLang="ko-KR" sz="1001" dirty="0"/>
              <a:t>URL</a:t>
            </a:r>
            <a:r>
              <a:rPr lang="ko-KR" altLang="en-US" sz="1001" dirty="0"/>
              <a:t>에 해당하는 </a:t>
            </a:r>
            <a:r>
              <a:rPr lang="en-US" altLang="ko-KR" sz="1001" dirty="0"/>
              <a:t>View</a:t>
            </a:r>
            <a:r>
              <a:rPr lang="ko-KR" altLang="en-US" sz="1001" dirty="0"/>
              <a:t>로 흐름을 이동시키는 역할을 한다</a:t>
            </a:r>
            <a:r>
              <a:rPr lang="en-US" altLang="ko-KR" sz="1001" dirty="0"/>
              <a:t>.}</a:t>
            </a:r>
          </a:p>
          <a:p>
            <a:r>
              <a:rPr lang="en-US" altLang="ko-KR" sz="1001" dirty="0"/>
              <a:t/>
            </a:r>
            <a:br>
              <a:rPr lang="en-US" altLang="ko-KR" sz="1001" dirty="0"/>
            </a:br>
            <a:r>
              <a:rPr lang="ko-KR" altLang="en-US" sz="1001" b="1" dirty="0">
                <a:solidFill>
                  <a:srgbClr val="3103DB"/>
                </a:solidFill>
              </a:rPr>
              <a:t>를</a:t>
            </a:r>
            <a:r>
              <a:rPr lang="en-US" altLang="ko-KR" sz="1001" b="1" dirty="0">
                <a:solidFill>
                  <a:srgbClr val="3103DB"/>
                </a:solidFill>
              </a:rPr>
              <a:t> </a:t>
            </a:r>
            <a:r>
              <a:rPr lang="ko-KR" altLang="en-US" sz="1001" b="1" dirty="0">
                <a:solidFill>
                  <a:srgbClr val="3103DB"/>
                </a:solidFill>
              </a:rPr>
              <a:t>등록하여 </a:t>
            </a:r>
            <a:r>
              <a:rPr lang="ko-KR" altLang="en-US" sz="1001" dirty="0"/>
              <a:t>요청에 따른 데이터 처리를 </a:t>
            </a:r>
            <a:r>
              <a:rPr lang="en-US" altLang="ko-KR" sz="1001" dirty="0"/>
              <a:t>Model</a:t>
            </a:r>
            <a:r>
              <a:rPr lang="ko-KR" altLang="en-US" sz="1001" dirty="0"/>
              <a:t>로 부터 처리 후 요청의 응답에 맞는</a:t>
            </a:r>
            <a:r>
              <a:rPr lang="en-US" altLang="ko-KR" sz="1001" dirty="0"/>
              <a:t>View</a:t>
            </a:r>
            <a:r>
              <a:rPr lang="ko-KR" altLang="en-US" sz="1001" dirty="0"/>
              <a:t>를 반환한다</a:t>
            </a:r>
            <a:r>
              <a:rPr lang="en-US" altLang="ko-KR" sz="1001" dirty="0"/>
              <a:t>.</a:t>
            </a:r>
          </a:p>
          <a:p>
            <a:endParaRPr lang="ko-KR" altLang="en-US" sz="1001" dirty="0"/>
          </a:p>
        </p:txBody>
      </p:sp>
      <p:sp>
        <p:nvSpPr>
          <p:cNvPr id="28" name="직사각형 27"/>
          <p:cNvSpPr/>
          <p:nvPr/>
        </p:nvSpPr>
        <p:spPr>
          <a:xfrm>
            <a:off x="478597" y="2817845"/>
            <a:ext cx="1238443" cy="1927899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9" name="직사각형 28"/>
          <p:cNvSpPr/>
          <p:nvPr/>
        </p:nvSpPr>
        <p:spPr>
          <a:xfrm>
            <a:off x="5066524" y="4773736"/>
            <a:ext cx="1653548" cy="1720370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1" name="자유형 30"/>
          <p:cNvSpPr/>
          <p:nvPr/>
        </p:nvSpPr>
        <p:spPr>
          <a:xfrm>
            <a:off x="1716834" y="3632194"/>
            <a:ext cx="3349689" cy="2548108"/>
          </a:xfrm>
          <a:custGeom>
            <a:avLst/>
            <a:gdLst>
              <a:gd name="connsiteX0" fmla="*/ 0 w 3349689"/>
              <a:gd name="connsiteY0" fmla="*/ 156036 h 2548108"/>
              <a:gd name="connsiteX1" fmla="*/ 401216 w 3349689"/>
              <a:gd name="connsiteY1" fmla="*/ 230680 h 2548108"/>
              <a:gd name="connsiteX2" fmla="*/ 671804 w 3349689"/>
              <a:gd name="connsiteY2" fmla="*/ 2358060 h 2548108"/>
              <a:gd name="connsiteX3" fmla="*/ 3349689 w 3349689"/>
              <a:gd name="connsiteY3" fmla="*/ 2311407 h 25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689" h="2548108">
                <a:moveTo>
                  <a:pt x="0" y="156036"/>
                </a:moveTo>
                <a:cubicBezTo>
                  <a:pt x="144624" y="9856"/>
                  <a:pt x="289249" y="-136324"/>
                  <a:pt x="401216" y="230680"/>
                </a:cubicBezTo>
                <a:cubicBezTo>
                  <a:pt x="513183" y="597684"/>
                  <a:pt x="180392" y="2011272"/>
                  <a:pt x="671804" y="2358060"/>
                </a:cubicBezTo>
                <a:cubicBezTo>
                  <a:pt x="1163216" y="2704848"/>
                  <a:pt x="2256452" y="2508127"/>
                  <a:pt x="3349689" y="23114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3" name="직선 화살표 연결선 32"/>
          <p:cNvCxnSpPr>
            <a:endCxn id="31" idx="3"/>
          </p:cNvCxnSpPr>
          <p:nvPr/>
        </p:nvCxnSpPr>
        <p:spPr>
          <a:xfrm flipV="1">
            <a:off x="4895229" y="5943602"/>
            <a:ext cx="171294" cy="18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01476" y="5321541"/>
            <a:ext cx="1823824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 dirty="0"/>
              <a:t>Model1 </a:t>
            </a:r>
            <a:r>
              <a:rPr lang="ko-KR" altLang="en-US" sz="1001" dirty="0"/>
              <a:t>프로젝트의 </a:t>
            </a:r>
            <a:r>
              <a:rPr lang="en-US" altLang="ko-KR" sz="1001" dirty="0"/>
              <a:t>View(.</a:t>
            </a:r>
            <a:r>
              <a:rPr lang="en-US" altLang="ko-KR" sz="1001" dirty="0" err="1"/>
              <a:t>jsp</a:t>
            </a:r>
            <a:r>
              <a:rPr lang="en-US" altLang="ko-KR" sz="1001" dirty="0"/>
              <a:t>)</a:t>
            </a:r>
            <a:r>
              <a:rPr lang="ko-KR" altLang="en-US" sz="1001" dirty="0"/>
              <a:t>파일은 </a:t>
            </a:r>
            <a:r>
              <a:rPr lang="en-US" altLang="ko-KR" sz="1001" dirty="0"/>
              <a:t>WEB-INF</a:t>
            </a:r>
            <a:r>
              <a:rPr lang="ko-KR" altLang="en-US" sz="1001" dirty="0"/>
              <a:t> 폴더 내에 존재하지만 </a:t>
            </a:r>
            <a:r>
              <a:rPr lang="en-US" altLang="ko-KR" sz="1001" dirty="0"/>
              <a:t>model2</a:t>
            </a:r>
            <a:r>
              <a:rPr lang="ko-KR" altLang="en-US" sz="1001" dirty="0"/>
              <a:t>프로젝트의 </a:t>
            </a:r>
            <a:r>
              <a:rPr lang="en-US" altLang="ko-KR" sz="1001" dirty="0"/>
              <a:t>View(.</a:t>
            </a:r>
            <a:r>
              <a:rPr lang="en-US" altLang="ko-KR" sz="1001" dirty="0" err="1"/>
              <a:t>jsp</a:t>
            </a:r>
            <a:r>
              <a:rPr lang="en-US" altLang="ko-KR" sz="1001" dirty="0"/>
              <a:t>)</a:t>
            </a:r>
            <a:r>
              <a:rPr lang="ko-KR" altLang="en-US" sz="1001" dirty="0"/>
              <a:t>파일은 </a:t>
            </a:r>
            <a:r>
              <a:rPr lang="en-US" altLang="ko-KR" sz="1001" dirty="0"/>
              <a:t>WEB-INF/views </a:t>
            </a:r>
            <a:r>
              <a:rPr lang="ko-KR" altLang="en-US" sz="1001" dirty="0"/>
              <a:t>폴더 안에 존재한다</a:t>
            </a:r>
            <a:r>
              <a:rPr lang="en-US" altLang="ko-KR" sz="1001" dirty="0"/>
              <a:t>.</a:t>
            </a:r>
            <a:endParaRPr lang="ko-KR" altLang="en-US" sz="1001" dirty="0"/>
          </a:p>
        </p:txBody>
      </p:sp>
    </p:spTree>
    <p:extLst>
      <p:ext uri="{BB962C8B-B14F-4D97-AF65-F5344CB8AC3E}">
        <p14:creationId xmlns:p14="http://schemas.microsoft.com/office/powerpoint/2010/main" val="3611777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187" y="111970"/>
            <a:ext cx="3458946" cy="306669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255494" y="111969"/>
            <a:ext cx="6201506" cy="3975776"/>
            <a:chOff x="849086" y="1073021"/>
            <a:chExt cx="6201506" cy="39757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086" y="1073021"/>
              <a:ext cx="6201506" cy="397577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411755" y="2329368"/>
              <a:ext cx="1343609" cy="554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1" dirty="0"/>
                <a:t>Model2 Dynamic Project web.xml</a:t>
              </a:r>
              <a:br>
                <a:rPr lang="en-US" altLang="ko-KR" sz="1001" dirty="0"/>
              </a:br>
              <a:r>
                <a:rPr lang="en-US" altLang="ko-KR" sz="1001" dirty="0"/>
                <a:t>(</a:t>
              </a:r>
              <a:r>
                <a:rPr lang="ko-KR" altLang="en-US" sz="1001" dirty="0"/>
                <a:t>웹 설정 파일</a:t>
              </a:r>
              <a:r>
                <a:rPr lang="en-US" altLang="ko-KR" sz="1001" dirty="0"/>
                <a:t>)</a:t>
              </a:r>
              <a:endParaRPr lang="ko-KR" altLang="en-US" sz="1001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" y="1"/>
            <a:ext cx="2212308" cy="6685280"/>
            <a:chOff x="5129953" y="71120"/>
            <a:chExt cx="2212307" cy="6685280"/>
          </a:xfrm>
        </p:grpSpPr>
        <p:grpSp>
          <p:nvGrpSpPr>
            <p:cNvPr id="7" name="그룹 6"/>
            <p:cNvGrpSpPr/>
            <p:nvPr/>
          </p:nvGrpSpPr>
          <p:grpSpPr>
            <a:xfrm>
              <a:off x="5129953" y="71120"/>
              <a:ext cx="2212307" cy="6685280"/>
              <a:chOff x="110913" y="71120"/>
              <a:chExt cx="2212307" cy="668528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233" y="71120"/>
                <a:ext cx="2191987" cy="5080172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913" y="5161452"/>
                <a:ext cx="1905077" cy="1594948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6350001" y="4175760"/>
              <a:ext cx="685029" cy="2463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1" dirty="0"/>
                <a:t>Model2</a:t>
              </a:r>
              <a:endParaRPr lang="ko-KR" altLang="en-US" sz="1001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7200" y="2799185"/>
            <a:ext cx="1184988" cy="167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직사각형 11"/>
          <p:cNvSpPr/>
          <p:nvPr/>
        </p:nvSpPr>
        <p:spPr>
          <a:xfrm>
            <a:off x="2705880" y="2397967"/>
            <a:ext cx="4282750" cy="1689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642189" y="2883158"/>
            <a:ext cx="10823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63893" y="6083559"/>
            <a:ext cx="1464907" cy="139959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직사각형 15"/>
          <p:cNvSpPr/>
          <p:nvPr/>
        </p:nvSpPr>
        <p:spPr>
          <a:xfrm>
            <a:off x="2901821" y="2733800"/>
            <a:ext cx="4021493" cy="444860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자유형 16"/>
          <p:cNvSpPr/>
          <p:nvPr/>
        </p:nvSpPr>
        <p:spPr>
          <a:xfrm>
            <a:off x="1838133" y="3200402"/>
            <a:ext cx="4590661" cy="3018281"/>
          </a:xfrm>
          <a:custGeom>
            <a:avLst/>
            <a:gdLst>
              <a:gd name="connsiteX0" fmla="*/ 0 w 4590661"/>
              <a:gd name="connsiteY0" fmla="*/ 2920482 h 3018281"/>
              <a:gd name="connsiteX1" fmla="*/ 1838130 w 4590661"/>
              <a:gd name="connsiteY1" fmla="*/ 2976465 h 3018281"/>
              <a:gd name="connsiteX2" fmla="*/ 4096138 w 4590661"/>
              <a:gd name="connsiteY2" fmla="*/ 2379306 h 3018281"/>
              <a:gd name="connsiteX3" fmla="*/ 4590661 w 4590661"/>
              <a:gd name="connsiteY3" fmla="*/ 0 h 301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0661" h="3018281">
                <a:moveTo>
                  <a:pt x="0" y="2920482"/>
                </a:moveTo>
                <a:cubicBezTo>
                  <a:pt x="577720" y="2993571"/>
                  <a:pt x="1155440" y="3066661"/>
                  <a:pt x="1838130" y="2976465"/>
                </a:cubicBezTo>
                <a:cubicBezTo>
                  <a:pt x="2520820" y="2886269"/>
                  <a:pt x="3637383" y="2875383"/>
                  <a:pt x="4096138" y="2379306"/>
                </a:cubicBezTo>
                <a:cubicBezTo>
                  <a:pt x="4554893" y="1883229"/>
                  <a:pt x="4572777" y="941614"/>
                  <a:pt x="45906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6428793" y="3178662"/>
            <a:ext cx="0" cy="1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9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81" y="120095"/>
            <a:ext cx="7316220" cy="193384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" y="1"/>
            <a:ext cx="2212308" cy="6685280"/>
            <a:chOff x="5129953" y="71120"/>
            <a:chExt cx="2212307" cy="6685280"/>
          </a:xfrm>
        </p:grpSpPr>
        <p:grpSp>
          <p:nvGrpSpPr>
            <p:cNvPr id="4" name="그룹 3"/>
            <p:cNvGrpSpPr/>
            <p:nvPr/>
          </p:nvGrpSpPr>
          <p:grpSpPr>
            <a:xfrm>
              <a:off x="5129953" y="71120"/>
              <a:ext cx="2212307" cy="6685280"/>
              <a:chOff x="110913" y="71120"/>
              <a:chExt cx="2212307" cy="668528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33" y="71120"/>
                <a:ext cx="2191987" cy="5080172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913" y="5161452"/>
                <a:ext cx="1905077" cy="1594948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6350001" y="4175760"/>
              <a:ext cx="685029" cy="2463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1" dirty="0"/>
                <a:t>Model2</a:t>
              </a:r>
              <a:endParaRPr lang="ko-KR" altLang="en-US" sz="1001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35902" y="6046237"/>
            <a:ext cx="1474236" cy="195943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12" name="그룹 11"/>
          <p:cNvGrpSpPr/>
          <p:nvPr/>
        </p:nvGrpSpPr>
        <p:grpSpPr>
          <a:xfrm>
            <a:off x="1828803" y="2071396"/>
            <a:ext cx="2855166" cy="4462116"/>
            <a:chOff x="1828800" y="2071396"/>
            <a:chExt cx="2855167" cy="4462116"/>
          </a:xfrm>
        </p:grpSpPr>
        <p:sp>
          <p:nvSpPr>
            <p:cNvPr id="9" name="자유형 8"/>
            <p:cNvSpPr/>
            <p:nvPr/>
          </p:nvSpPr>
          <p:spPr>
            <a:xfrm>
              <a:off x="1828800" y="2183363"/>
              <a:ext cx="2743200" cy="4350149"/>
            </a:xfrm>
            <a:custGeom>
              <a:avLst/>
              <a:gdLst>
                <a:gd name="connsiteX0" fmla="*/ 0 w 2743200"/>
                <a:gd name="connsiteY0" fmla="*/ 3974841 h 4350149"/>
                <a:gd name="connsiteX1" fmla="*/ 1203649 w 2743200"/>
                <a:gd name="connsiteY1" fmla="*/ 3965510 h 4350149"/>
                <a:gd name="connsiteX2" fmla="*/ 2743200 w 2743200"/>
                <a:gd name="connsiteY2" fmla="*/ 0 h 4350149"/>
                <a:gd name="connsiteX3" fmla="*/ 2743200 w 2743200"/>
                <a:gd name="connsiteY3" fmla="*/ 18661 h 435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0" h="4350149">
                  <a:moveTo>
                    <a:pt x="0" y="3974841"/>
                  </a:moveTo>
                  <a:cubicBezTo>
                    <a:pt x="373224" y="4301412"/>
                    <a:pt x="746449" y="4627983"/>
                    <a:pt x="1203649" y="3965510"/>
                  </a:cubicBezTo>
                  <a:cubicBezTo>
                    <a:pt x="1660849" y="3303037"/>
                    <a:pt x="2494384" y="547396"/>
                    <a:pt x="2743200" y="0"/>
                  </a:cubicBezTo>
                  <a:lnTo>
                    <a:pt x="2743200" y="1866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11" name="직선 화살표 연결선 10"/>
            <p:cNvCxnSpPr>
              <a:stCxn id="9" idx="2"/>
            </p:cNvCxnSpPr>
            <p:nvPr/>
          </p:nvCxnSpPr>
          <p:spPr>
            <a:xfrm flipV="1">
              <a:off x="4572000" y="2071396"/>
              <a:ext cx="111967" cy="111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/>
          <p:cNvSpPr/>
          <p:nvPr/>
        </p:nvSpPr>
        <p:spPr>
          <a:xfrm>
            <a:off x="335902" y="1203649"/>
            <a:ext cx="1876405" cy="1259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직사각형 13"/>
          <p:cNvSpPr/>
          <p:nvPr/>
        </p:nvSpPr>
        <p:spPr>
          <a:xfrm>
            <a:off x="3200401" y="410547"/>
            <a:ext cx="7160201" cy="1621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16" name="직선 화살표 연결선 15"/>
          <p:cNvCxnSpPr>
            <a:stCxn id="13" idx="3"/>
            <a:endCxn id="14" idx="1"/>
          </p:cNvCxnSpPr>
          <p:nvPr/>
        </p:nvCxnSpPr>
        <p:spPr>
          <a:xfrm flipV="1">
            <a:off x="2212308" y="1221071"/>
            <a:ext cx="988092" cy="612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30969" y="1866122"/>
            <a:ext cx="857465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 dirty="0"/>
              <a:t>=(</a:t>
            </a:r>
            <a:r>
              <a:rPr lang="ko-KR" altLang="en-US" sz="1001" dirty="0"/>
              <a:t>등호</a:t>
            </a:r>
            <a:r>
              <a:rPr lang="en-US" altLang="ko-KR" sz="1001" dirty="0"/>
              <a:t>)</a:t>
            </a:r>
            <a:r>
              <a:rPr lang="ko-KR" altLang="en-US" sz="1001" dirty="0"/>
              <a:t>를 기준으로 왼쪽은 </a:t>
            </a:r>
            <a:r>
              <a:rPr lang="en-US" altLang="ko-KR" sz="1001" dirty="0"/>
              <a:t>URI </a:t>
            </a:r>
            <a:r>
              <a:rPr lang="ko-KR" altLang="en-US" sz="1001" dirty="0"/>
              <a:t>오른쪽은 </a:t>
            </a:r>
            <a:r>
              <a:rPr lang="en-US" altLang="ko-KR" sz="1001" dirty="0"/>
              <a:t>Controller</a:t>
            </a:r>
            <a:r>
              <a:rPr lang="ko-KR" altLang="en-US" sz="1001" dirty="0"/>
              <a:t>의 위치</a:t>
            </a:r>
          </a:p>
        </p:txBody>
      </p:sp>
    </p:spTree>
    <p:extLst>
      <p:ext uri="{BB962C8B-B14F-4D97-AF65-F5344CB8AC3E}">
        <p14:creationId xmlns:p14="http://schemas.microsoft.com/office/powerpoint/2010/main" val="370170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1"/>
            <a:ext cx="2212308" cy="6685280"/>
            <a:chOff x="5129953" y="71120"/>
            <a:chExt cx="2212307" cy="6685280"/>
          </a:xfrm>
        </p:grpSpPr>
        <p:grpSp>
          <p:nvGrpSpPr>
            <p:cNvPr id="3" name="그룹 2"/>
            <p:cNvGrpSpPr/>
            <p:nvPr/>
          </p:nvGrpSpPr>
          <p:grpSpPr>
            <a:xfrm>
              <a:off x="5129953" y="71120"/>
              <a:ext cx="2212307" cy="6685280"/>
              <a:chOff x="110913" y="71120"/>
              <a:chExt cx="2212307" cy="668528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233" y="71120"/>
                <a:ext cx="2191987" cy="5080172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913" y="5161452"/>
                <a:ext cx="1905077" cy="1594948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6350001" y="4175760"/>
              <a:ext cx="685029" cy="2463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1" dirty="0"/>
                <a:t>Model2</a:t>
              </a:r>
              <a:endParaRPr lang="ko-KR" altLang="en-US" sz="1001" dirty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348" y="65317"/>
            <a:ext cx="5891803" cy="1838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17242" y="1212981"/>
            <a:ext cx="1772816" cy="1259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10" name="꺾인 연결선 9"/>
          <p:cNvCxnSpPr>
            <a:stCxn id="7" idx="1"/>
            <a:endCxn id="8" idx="3"/>
          </p:cNvCxnSpPr>
          <p:nvPr/>
        </p:nvCxnSpPr>
        <p:spPr>
          <a:xfrm rot="10800000" flipV="1">
            <a:off x="2090058" y="984381"/>
            <a:ext cx="2183291" cy="858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13992" y="1978090"/>
            <a:ext cx="1642188" cy="55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1" dirty="0"/>
              <a:t>각각의 </a:t>
            </a:r>
            <a:r>
              <a:rPr lang="en-US" altLang="ko-KR" sz="1001" dirty="0"/>
              <a:t>Controller</a:t>
            </a:r>
            <a:r>
              <a:rPr lang="ko-KR" altLang="en-US" sz="1001" dirty="0"/>
              <a:t>는 </a:t>
            </a:r>
            <a:r>
              <a:rPr lang="en-US" altLang="ko-KR" sz="1001" dirty="0"/>
              <a:t>Controller</a:t>
            </a:r>
            <a:r>
              <a:rPr lang="ko-KR" altLang="en-US" sz="1001" dirty="0"/>
              <a:t>를 </a:t>
            </a:r>
            <a:r>
              <a:rPr lang="en-US" altLang="ko-KR" sz="1001" dirty="0"/>
              <a:t>implements (</a:t>
            </a:r>
            <a:r>
              <a:rPr lang="ko-KR" altLang="en-US" sz="1001" dirty="0"/>
              <a:t>상속</a:t>
            </a:r>
            <a:r>
              <a:rPr lang="en-US" altLang="ko-KR" sz="1001" dirty="0"/>
              <a:t>) </a:t>
            </a:r>
            <a:r>
              <a:rPr lang="ko-KR" altLang="en-US" sz="1001" dirty="0"/>
              <a:t>받음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348" y="1978090"/>
            <a:ext cx="5047348" cy="33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6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73" y="215813"/>
            <a:ext cx="5080300" cy="4034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29" y="4249813"/>
            <a:ext cx="5080300" cy="11289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100" y="122506"/>
            <a:ext cx="5047305" cy="44514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762" y="4583280"/>
            <a:ext cx="2626681" cy="5458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129" y="5537390"/>
            <a:ext cx="4847031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 dirty="0"/>
              <a:t>0. Servlet</a:t>
            </a:r>
            <a:r>
              <a:rPr lang="ko-KR" altLang="en-US" sz="1001" dirty="0"/>
              <a:t>의 </a:t>
            </a:r>
            <a:r>
              <a:rPr lang="en-US" altLang="ko-KR" sz="1001" dirty="0" err="1"/>
              <a:t>init</a:t>
            </a:r>
            <a:r>
              <a:rPr lang="en-US" altLang="ko-KR" sz="1001" dirty="0"/>
              <a:t>()</a:t>
            </a:r>
            <a:r>
              <a:rPr lang="ko-KR" altLang="en-US" sz="1001" dirty="0" err="1"/>
              <a:t>메소드는</a:t>
            </a:r>
            <a:r>
              <a:rPr lang="ko-KR" altLang="en-US" sz="1001" dirty="0"/>
              <a:t> </a:t>
            </a:r>
            <a:r>
              <a:rPr lang="en-US" altLang="ko-KR" sz="1001" dirty="0" err="1"/>
              <a:t>servletContainer</a:t>
            </a:r>
            <a:r>
              <a:rPr lang="ko-KR" altLang="en-US" sz="1001" dirty="0"/>
              <a:t>에서 </a:t>
            </a:r>
            <a:r>
              <a:rPr lang="ko-KR" altLang="en-US" sz="1001" dirty="0" err="1"/>
              <a:t>서블릿</a:t>
            </a:r>
            <a:r>
              <a:rPr lang="ko-KR" altLang="en-US" sz="1001" dirty="0"/>
              <a:t> 객체를 생성 후 최초로 동작하는 초기화 </a:t>
            </a:r>
            <a:r>
              <a:rPr lang="ko-KR" altLang="en-US" sz="1001" dirty="0" err="1"/>
              <a:t>메소드로</a:t>
            </a:r>
            <a:r>
              <a:rPr lang="ko-KR" altLang="en-US" sz="1001" dirty="0"/>
              <a:t> 이 </a:t>
            </a:r>
            <a:r>
              <a:rPr lang="ko-KR" altLang="en-US" sz="1001" dirty="0" err="1"/>
              <a:t>메소드</a:t>
            </a:r>
            <a:r>
              <a:rPr lang="ko-KR" altLang="en-US" sz="1001" dirty="0"/>
              <a:t> 내에서 </a:t>
            </a:r>
            <a:r>
              <a:rPr lang="en-US" altLang="ko-KR" sz="1001" dirty="0"/>
              <a:t>web.xml</a:t>
            </a:r>
            <a:r>
              <a:rPr lang="ko-KR" altLang="en-US" sz="1001" dirty="0"/>
              <a:t>에 등록한 </a:t>
            </a:r>
            <a:r>
              <a:rPr lang="en-US" altLang="ko-KR" sz="1001" dirty="0" err="1"/>
              <a:t>dispatcherServlet</a:t>
            </a:r>
            <a:r>
              <a:rPr lang="ko-KR" altLang="en-US" sz="1001" dirty="0"/>
              <a:t>과 관련된 설정파일을</a:t>
            </a:r>
            <a:r>
              <a:rPr lang="en-US" altLang="ko-KR" sz="1001" dirty="0"/>
              <a:t> </a:t>
            </a:r>
            <a:r>
              <a:rPr lang="ko-KR" altLang="en-US" sz="1001" dirty="0"/>
              <a:t>읽어 들여 각각의</a:t>
            </a:r>
            <a:r>
              <a:rPr lang="en-US" altLang="ko-KR" sz="1001" dirty="0"/>
              <a:t> </a:t>
            </a:r>
            <a:r>
              <a:rPr lang="en-US" altLang="ko-KR" sz="1001" dirty="0" err="1"/>
              <a:t>UrI</a:t>
            </a:r>
            <a:r>
              <a:rPr lang="ko-KR" altLang="en-US" sz="1001" dirty="0"/>
              <a:t>에 맞는 </a:t>
            </a:r>
            <a:r>
              <a:rPr lang="en-US" altLang="ko-KR" sz="1001" dirty="0" err="1"/>
              <a:t>controlle</a:t>
            </a:r>
            <a:r>
              <a:rPr lang="ko-KR" altLang="en-US" sz="1001" dirty="0"/>
              <a:t>객체들을 생성하여 </a:t>
            </a:r>
            <a:r>
              <a:rPr lang="en-US" altLang="ko-KR" sz="1001" dirty="0"/>
              <a:t>Map </a:t>
            </a:r>
            <a:r>
              <a:rPr lang="ko-KR" altLang="en-US" sz="1001" dirty="0"/>
              <a:t>형태로 </a:t>
            </a:r>
            <a:r>
              <a:rPr lang="ko-KR" altLang="en-US" sz="1001" dirty="0" err="1"/>
              <a:t>저장해둔다</a:t>
            </a:r>
            <a:r>
              <a:rPr lang="en-US" altLang="ko-KR" sz="1001" dirty="0"/>
              <a:t>.</a:t>
            </a:r>
            <a:endParaRPr lang="ko-KR" altLang="en-US" sz="1001" dirty="0"/>
          </a:p>
        </p:txBody>
      </p:sp>
      <p:sp>
        <p:nvSpPr>
          <p:cNvPr id="7" name="TextBox 6"/>
          <p:cNvSpPr txBox="1"/>
          <p:nvPr/>
        </p:nvSpPr>
        <p:spPr>
          <a:xfrm>
            <a:off x="5906614" y="5129086"/>
            <a:ext cx="5747657" cy="1786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22" indent="-228622">
              <a:buAutoNum type="arabicPeriod"/>
            </a:pPr>
            <a:r>
              <a:rPr lang="en-US" altLang="ko-KR" sz="1001" dirty="0" err="1"/>
              <a:t>doGet</a:t>
            </a:r>
            <a:r>
              <a:rPr lang="en-US" altLang="ko-KR" sz="1001" dirty="0"/>
              <a:t>(),</a:t>
            </a:r>
            <a:r>
              <a:rPr lang="en-US" altLang="ko-KR" sz="1001" dirty="0" err="1"/>
              <a:t>doPost</a:t>
            </a:r>
            <a:r>
              <a:rPr lang="en-US" altLang="ko-KR" sz="1001" dirty="0"/>
              <a:t>() </a:t>
            </a:r>
            <a:r>
              <a:rPr lang="ko-KR" altLang="en-US" sz="1001" dirty="0" err="1"/>
              <a:t>메소드에서는</a:t>
            </a:r>
            <a:r>
              <a:rPr lang="ko-KR" altLang="en-US" sz="1001" dirty="0"/>
              <a:t> </a:t>
            </a:r>
            <a:r>
              <a:rPr lang="en-US" altLang="ko-KR" sz="1001" dirty="0" err="1"/>
              <a:t>processRequest</a:t>
            </a:r>
            <a:r>
              <a:rPr lang="en-US" altLang="ko-KR" sz="1001" dirty="0"/>
              <a:t>()</a:t>
            </a:r>
            <a:r>
              <a:rPr lang="ko-KR" altLang="en-US" sz="1001" dirty="0" err="1"/>
              <a:t>메소드를</a:t>
            </a:r>
            <a:r>
              <a:rPr lang="ko-KR" altLang="en-US" sz="1001" dirty="0"/>
              <a:t> 호출하며 </a:t>
            </a:r>
            <a:r>
              <a:rPr lang="ko-KR" altLang="en-US" sz="1001" dirty="0" err="1"/>
              <a:t>인자값으로</a:t>
            </a:r>
            <a:r>
              <a:rPr lang="ko-KR" altLang="en-US" sz="1001" dirty="0"/>
              <a:t> </a:t>
            </a:r>
            <a:r>
              <a:rPr lang="en-US" altLang="ko-KR" sz="1001" dirty="0"/>
              <a:t>request</a:t>
            </a:r>
            <a:r>
              <a:rPr lang="ko-KR" altLang="en-US" sz="1001" dirty="0"/>
              <a:t>와</a:t>
            </a:r>
            <a:r>
              <a:rPr lang="en-US" altLang="ko-KR" sz="1001" dirty="0"/>
              <a:t> response</a:t>
            </a:r>
            <a:r>
              <a:rPr lang="ko-KR" altLang="en-US" sz="1001" dirty="0"/>
              <a:t>를 전달한다</a:t>
            </a:r>
            <a:r>
              <a:rPr lang="en-US" altLang="ko-KR" sz="1001" dirty="0"/>
              <a:t>. </a:t>
            </a:r>
          </a:p>
          <a:p>
            <a:pPr marL="228622" indent="-228622">
              <a:buAutoNum type="arabicPeriod"/>
            </a:pPr>
            <a:r>
              <a:rPr lang="en-US" altLang="ko-KR" sz="1001" dirty="0" err="1"/>
              <a:t>processRequest</a:t>
            </a:r>
            <a:r>
              <a:rPr lang="en-US" altLang="ko-KR" sz="1001" dirty="0"/>
              <a:t>()</a:t>
            </a:r>
            <a:r>
              <a:rPr lang="ko-KR" altLang="en-US" sz="1001" dirty="0" err="1"/>
              <a:t>메소드는</a:t>
            </a:r>
            <a:r>
              <a:rPr lang="ko-KR" altLang="en-US" sz="1001" dirty="0"/>
              <a:t> </a:t>
            </a:r>
            <a:r>
              <a:rPr lang="ko-KR" altLang="en-US" sz="1001" dirty="0" err="1"/>
              <a:t>브라우져로</a:t>
            </a:r>
            <a:r>
              <a:rPr lang="ko-KR" altLang="en-US" sz="1001" dirty="0"/>
              <a:t> 부터 온 </a:t>
            </a:r>
            <a:r>
              <a:rPr lang="en-US" altLang="ko-KR" sz="1001" dirty="0"/>
              <a:t>request</a:t>
            </a:r>
            <a:r>
              <a:rPr lang="ko-KR" altLang="en-US" sz="1001" dirty="0"/>
              <a:t>로 부터 요청</a:t>
            </a:r>
            <a:r>
              <a:rPr lang="en-US" altLang="ko-KR" sz="1001" dirty="0"/>
              <a:t>URI</a:t>
            </a:r>
            <a:r>
              <a:rPr lang="ko-KR" altLang="en-US" sz="1001" dirty="0"/>
              <a:t>를 알아내고</a:t>
            </a:r>
            <a:r>
              <a:rPr lang="en-US" altLang="ko-KR" sz="1001" dirty="0"/>
              <a:t>[</a:t>
            </a:r>
            <a:r>
              <a:rPr lang="ko-KR" altLang="en-US" sz="1001" dirty="0"/>
              <a:t>최종적으로 </a:t>
            </a:r>
            <a:r>
              <a:rPr lang="en-US" altLang="ko-KR" sz="1001" dirty="0" err="1"/>
              <a:t>comman</a:t>
            </a:r>
            <a:r>
              <a:rPr lang="ko-KR" altLang="en-US" sz="1001" dirty="0"/>
              <a:t>에 저장</a:t>
            </a:r>
            <a:r>
              <a:rPr lang="en-US" altLang="ko-KR" sz="1001" dirty="0"/>
              <a:t>] </a:t>
            </a:r>
            <a:r>
              <a:rPr lang="ko-KR" altLang="en-US" sz="1001" dirty="0"/>
              <a:t>요청 </a:t>
            </a:r>
            <a:r>
              <a:rPr lang="en-US" altLang="ko-KR" sz="1001" dirty="0"/>
              <a:t>URI</a:t>
            </a:r>
            <a:r>
              <a:rPr lang="ko-KR" altLang="en-US" sz="1001" dirty="0"/>
              <a:t>가 </a:t>
            </a:r>
            <a:r>
              <a:rPr lang="en-US" altLang="ko-KR" sz="1001" dirty="0" err="1"/>
              <a:t>init</a:t>
            </a:r>
            <a:r>
              <a:rPr lang="en-US" altLang="ko-KR" sz="1001" dirty="0"/>
              <a:t>()</a:t>
            </a:r>
            <a:r>
              <a:rPr lang="ko-KR" altLang="en-US" sz="1001" dirty="0" err="1"/>
              <a:t>메소드에서</a:t>
            </a:r>
            <a:r>
              <a:rPr lang="ko-KR" altLang="en-US" sz="1001" dirty="0"/>
              <a:t> 저장한 </a:t>
            </a:r>
            <a:r>
              <a:rPr lang="en-US" altLang="ko-KR" sz="1001" dirty="0"/>
              <a:t>Map</a:t>
            </a:r>
            <a:r>
              <a:rPr lang="ko-KR" altLang="en-US" sz="1001" dirty="0"/>
              <a:t>의 </a:t>
            </a:r>
            <a:r>
              <a:rPr lang="en-US" altLang="ko-KR" sz="1001" dirty="0"/>
              <a:t>Key</a:t>
            </a:r>
            <a:r>
              <a:rPr lang="ko-KR" altLang="en-US" sz="1001" dirty="0"/>
              <a:t>값으로써 존재하는지의 여부를 판단한다</a:t>
            </a:r>
            <a:r>
              <a:rPr lang="en-US" altLang="ko-KR" sz="1001" dirty="0"/>
              <a:t>.</a:t>
            </a:r>
          </a:p>
          <a:p>
            <a:pPr marL="228622" indent="-228622">
              <a:buAutoNum type="arabicPeriod"/>
            </a:pPr>
            <a:r>
              <a:rPr lang="en-US" altLang="ko-KR" sz="1001" dirty="0"/>
              <a:t>Map</a:t>
            </a:r>
            <a:r>
              <a:rPr lang="ko-KR" altLang="en-US" sz="1001" dirty="0"/>
              <a:t>의 </a:t>
            </a:r>
            <a:r>
              <a:rPr lang="en-US" altLang="ko-KR" sz="1001" dirty="0"/>
              <a:t>Key</a:t>
            </a:r>
            <a:r>
              <a:rPr lang="ko-KR" altLang="en-US" sz="1001" dirty="0"/>
              <a:t>로써 </a:t>
            </a:r>
            <a:r>
              <a:rPr lang="en-US" altLang="ko-KR" sz="1001" dirty="0"/>
              <a:t>URI</a:t>
            </a:r>
            <a:r>
              <a:rPr lang="ko-KR" altLang="en-US" sz="1001" dirty="0"/>
              <a:t>가 존재할 시 </a:t>
            </a:r>
            <a:r>
              <a:rPr lang="en-US" altLang="ko-KR" sz="1001" dirty="0"/>
              <a:t>Map</a:t>
            </a:r>
            <a:r>
              <a:rPr lang="ko-KR" altLang="en-US" sz="1001" dirty="0"/>
              <a:t>으로 부터 </a:t>
            </a:r>
            <a:r>
              <a:rPr lang="en-US" altLang="ko-KR" sz="1001" dirty="0"/>
              <a:t>Key</a:t>
            </a:r>
            <a:r>
              <a:rPr lang="ko-KR" altLang="en-US" sz="1001" dirty="0"/>
              <a:t>값에 해당하는 등록한 </a:t>
            </a:r>
            <a:r>
              <a:rPr lang="en-US" altLang="ko-KR" sz="1001" dirty="0"/>
              <a:t>Controller </a:t>
            </a:r>
            <a:r>
              <a:rPr lang="ko-KR" altLang="en-US" sz="1001" dirty="0"/>
              <a:t>객체를 반환 받는다</a:t>
            </a:r>
            <a:r>
              <a:rPr lang="en-US" altLang="ko-KR" sz="1001" dirty="0"/>
              <a:t>. </a:t>
            </a:r>
          </a:p>
          <a:p>
            <a:pPr marL="228622" indent="-228622">
              <a:buAutoNum type="arabicPeriod"/>
            </a:pPr>
            <a:r>
              <a:rPr lang="ko-KR" altLang="en-US" sz="1001" dirty="0" err="1"/>
              <a:t>반환받은</a:t>
            </a:r>
            <a:r>
              <a:rPr lang="ko-KR" altLang="en-US" sz="1001" dirty="0"/>
              <a:t> </a:t>
            </a:r>
            <a:r>
              <a:rPr lang="en-US" altLang="ko-KR" sz="1001" dirty="0"/>
              <a:t>Controller </a:t>
            </a:r>
            <a:r>
              <a:rPr lang="ko-KR" altLang="en-US" sz="1001" dirty="0"/>
              <a:t>객체에는 각각의 </a:t>
            </a:r>
            <a:r>
              <a:rPr lang="en-US" altLang="ko-KR" sz="1001" dirty="0" err="1"/>
              <a:t>handlerRequest</a:t>
            </a:r>
            <a:r>
              <a:rPr lang="ko-KR" altLang="en-US" sz="1001" dirty="0"/>
              <a:t>에 맞는 </a:t>
            </a:r>
            <a:r>
              <a:rPr lang="en-US" altLang="ko-KR" sz="1001" dirty="0"/>
              <a:t>View(.</a:t>
            </a:r>
            <a:r>
              <a:rPr lang="en-US" altLang="ko-KR" sz="1001" dirty="0" err="1"/>
              <a:t>jsp</a:t>
            </a:r>
            <a:r>
              <a:rPr lang="en-US" altLang="ko-KR" sz="1001" dirty="0"/>
              <a:t>)</a:t>
            </a:r>
            <a:r>
              <a:rPr lang="ko-KR" altLang="en-US" sz="1001" dirty="0"/>
              <a:t>의 경로를 </a:t>
            </a:r>
            <a:r>
              <a:rPr lang="ko-KR" altLang="en-US" sz="1001" dirty="0" err="1"/>
              <a:t>반환받게</a:t>
            </a:r>
            <a:r>
              <a:rPr lang="ko-KR" altLang="en-US" sz="1001" dirty="0"/>
              <a:t> 되고 </a:t>
            </a:r>
            <a:endParaRPr lang="en-US" altLang="ko-KR" sz="1001" dirty="0"/>
          </a:p>
          <a:p>
            <a:pPr marL="228622" indent="-228622">
              <a:buAutoNum type="arabicPeriod"/>
            </a:pPr>
            <a:r>
              <a:rPr lang="ko-KR" altLang="en-US" sz="1001" dirty="0"/>
              <a:t>이 경로를 이용하여 </a:t>
            </a:r>
            <a:r>
              <a:rPr lang="en-US" altLang="ko-KR" sz="1001" dirty="0" err="1"/>
              <a:t>RequestDispatcher</a:t>
            </a:r>
            <a:r>
              <a:rPr lang="ko-KR" altLang="en-US" sz="1001" dirty="0"/>
              <a:t>를 통해 해당 </a:t>
            </a:r>
            <a:r>
              <a:rPr lang="en-US" altLang="ko-KR" sz="1001" dirty="0"/>
              <a:t>View</a:t>
            </a:r>
            <a:r>
              <a:rPr lang="ko-KR" altLang="en-US" sz="1001" dirty="0"/>
              <a:t>와 </a:t>
            </a:r>
            <a:r>
              <a:rPr lang="en-US" altLang="ko-KR" sz="1001" dirty="0"/>
              <a:t>View</a:t>
            </a:r>
            <a:r>
              <a:rPr lang="ko-KR" altLang="en-US" sz="1001" dirty="0"/>
              <a:t>에 필요한 값들을 </a:t>
            </a:r>
            <a:r>
              <a:rPr lang="ko-KR" altLang="en-US" sz="1001" dirty="0" err="1"/>
              <a:t>브라우져로</a:t>
            </a:r>
            <a:r>
              <a:rPr lang="ko-KR" altLang="en-US" sz="1001" dirty="0"/>
              <a:t> 반환하게 된다</a:t>
            </a:r>
            <a:r>
              <a:rPr lang="en-US" altLang="ko-KR" sz="1001" dirty="0"/>
              <a:t>.</a:t>
            </a:r>
            <a:endParaRPr lang="ko-KR" altLang="en-US" sz="1001" dirty="0"/>
          </a:p>
        </p:txBody>
      </p:sp>
    </p:spTree>
    <p:extLst>
      <p:ext uri="{BB962C8B-B14F-4D97-AF65-F5344CB8AC3E}">
        <p14:creationId xmlns:p14="http://schemas.microsoft.com/office/powerpoint/2010/main" val="15893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62" y="208332"/>
            <a:ext cx="5498089" cy="4848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4941" y="208334"/>
            <a:ext cx="238863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 dirty="0"/>
              <a:t>17</a:t>
            </a:r>
            <a:r>
              <a:rPr lang="ko-KR" altLang="en-US" sz="1001" dirty="0"/>
              <a:t>번 페이지의 </a:t>
            </a:r>
            <a:r>
              <a:rPr lang="en-US" altLang="ko-KR" sz="1001" dirty="0"/>
              <a:t>4.</a:t>
            </a:r>
            <a:r>
              <a:rPr lang="ko-KR" altLang="en-US" sz="1001" dirty="0"/>
              <a:t>에</a:t>
            </a:r>
            <a:r>
              <a:rPr lang="en-US" altLang="ko-KR" sz="1001" dirty="0"/>
              <a:t> </a:t>
            </a:r>
            <a:r>
              <a:rPr lang="ko-KR" altLang="en-US" sz="1001" dirty="0"/>
              <a:t>해당하는 내용 각각의 </a:t>
            </a:r>
            <a:r>
              <a:rPr lang="en-US" altLang="ko-KR" sz="1001" dirty="0"/>
              <a:t>Controller</a:t>
            </a:r>
            <a:r>
              <a:rPr lang="ko-KR" altLang="en-US" sz="1001" dirty="0"/>
              <a:t>에 재정의 되어있는 </a:t>
            </a:r>
            <a:r>
              <a:rPr lang="en-US" altLang="ko-KR" sz="1001" dirty="0" err="1"/>
              <a:t>handleRequest</a:t>
            </a:r>
            <a:r>
              <a:rPr lang="en-US" altLang="ko-KR" sz="1001" dirty="0"/>
              <a:t> </a:t>
            </a:r>
            <a:r>
              <a:rPr lang="ko-KR" altLang="en-US" sz="1001" dirty="0" err="1"/>
              <a:t>메소드는</a:t>
            </a:r>
            <a:r>
              <a:rPr lang="ko-KR" altLang="en-US" sz="1001" dirty="0"/>
              <a:t> 각각 다른 </a:t>
            </a:r>
            <a:r>
              <a:rPr lang="en-US" altLang="ko-KR" sz="1001" dirty="0"/>
              <a:t>view</a:t>
            </a:r>
            <a:r>
              <a:rPr lang="ko-KR" altLang="en-US" sz="1001" dirty="0"/>
              <a:t>경로</a:t>
            </a:r>
            <a:r>
              <a:rPr lang="en-US" altLang="ko-KR" sz="1001" dirty="0"/>
              <a:t>[</a:t>
            </a:r>
            <a:r>
              <a:rPr lang="en-US" altLang="ko-KR" sz="1001" dirty="0" err="1"/>
              <a:t>forwardPath</a:t>
            </a:r>
            <a:r>
              <a:rPr lang="en-US" altLang="ko-KR" sz="1001" dirty="0"/>
              <a:t>]</a:t>
            </a:r>
            <a:r>
              <a:rPr lang="ko-KR" altLang="en-US" sz="1001" dirty="0"/>
              <a:t>를 지니고 있다</a:t>
            </a:r>
            <a:r>
              <a:rPr lang="en-US" altLang="ko-KR" sz="1001" dirty="0"/>
              <a:t>.</a:t>
            </a:r>
            <a:endParaRPr lang="ko-KR" altLang="en-US" sz="1001" dirty="0"/>
          </a:p>
        </p:txBody>
      </p:sp>
      <p:sp>
        <p:nvSpPr>
          <p:cNvPr id="4" name="TextBox 3"/>
          <p:cNvSpPr txBox="1"/>
          <p:nvPr/>
        </p:nvSpPr>
        <p:spPr>
          <a:xfrm>
            <a:off x="9171993" y="317242"/>
            <a:ext cx="275253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Model2 </a:t>
            </a:r>
            <a:r>
              <a:rPr lang="ko-KR" altLang="en-US" sz="1801" dirty="0"/>
              <a:t>끝</a:t>
            </a:r>
          </a:p>
        </p:txBody>
      </p:sp>
      <p:sp>
        <p:nvSpPr>
          <p:cNvPr id="5" name="TextBox 4">
            <a:hlinkClick r:id="rId3" action="ppaction://hlinkpres?slideindex=1&amp;slidetitle="/>
          </p:cNvPr>
          <p:cNvSpPr txBox="1"/>
          <p:nvPr/>
        </p:nvSpPr>
        <p:spPr>
          <a:xfrm>
            <a:off x="7264400" y="5801360"/>
            <a:ext cx="436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 action="ppaction://hlinkpres?slideindex=1&amp;slidetitle=PowerPoint 프레젠테이션"/>
              </a:rPr>
              <a:t>19</a:t>
            </a:r>
            <a:r>
              <a:rPr lang="ko-KR" altLang="en-US" dirty="0" smtClean="0">
                <a:hlinkClick r:id="rId4" action="ppaction://hlinkpres?slideindex=1&amp;slidetitle=PowerPoint 프레젠테이션"/>
              </a:rPr>
              <a:t>페이지 </a:t>
            </a:r>
            <a:r>
              <a:rPr lang="en-US" altLang="ko-KR" dirty="0" smtClean="0">
                <a:hlinkClick r:id="rId4" action="ppaction://hlinkpres?slideindex=1&amp;slidetitle=PowerPoint 프레젠테이션"/>
              </a:rPr>
              <a:t>: Maven Project</a:t>
            </a:r>
            <a:r>
              <a:rPr lang="ko-KR" altLang="en-US" dirty="0" smtClean="0">
                <a:hlinkClick r:id="rId4" action="ppaction://hlinkpres?slideindex=1&amp;slidetitle=PowerPoint 프레젠테이션"/>
              </a:rPr>
              <a:t>와 </a:t>
            </a:r>
            <a:r>
              <a:rPr lang="en-US" altLang="ko-KR" dirty="0" smtClean="0">
                <a:hlinkClick r:id="rId4" action="ppaction://hlinkpres?slideindex=1&amp;slidetitle=PowerPoint 프레젠테이션"/>
              </a:rPr>
              <a:t>Dynamic Project </a:t>
            </a:r>
            <a:r>
              <a:rPr lang="ko-KR" altLang="en-US" dirty="0" smtClean="0">
                <a:hlinkClick r:id="rId4" action="ppaction://hlinkpres?slideindex=1&amp;slidetitle=PowerPoint 프레젠테이션"/>
              </a:rPr>
              <a:t>비교</a:t>
            </a:r>
            <a:r>
              <a:rPr lang="ko-KR" altLang="en-US" dirty="0" smtClean="0"/>
              <a:t> 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27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65920" y="121920"/>
            <a:ext cx="2529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Maven</a:t>
            </a:r>
            <a:r>
              <a:rPr lang="ko-KR" altLang="en-US" sz="1000" dirty="0" smtClean="0"/>
              <a:t>프로젝트와 </a:t>
            </a:r>
            <a:r>
              <a:rPr lang="en-US" altLang="ko-KR" sz="1000" dirty="0" smtClean="0"/>
              <a:t>Dynamic </a:t>
            </a:r>
            <a:r>
              <a:rPr lang="ko-KR" altLang="en-US" sz="1000" dirty="0" smtClean="0"/>
              <a:t>프로젝트의 </a:t>
            </a:r>
            <a:r>
              <a:rPr lang="en-US" altLang="ko-KR" sz="1000" dirty="0" smtClean="0"/>
              <a:t>web.xml(web </a:t>
            </a:r>
            <a:r>
              <a:rPr lang="ko-KR" altLang="en-US" sz="1000" dirty="0" smtClean="0"/>
              <a:t>설정파일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파일 비교</a:t>
            </a:r>
            <a:endParaRPr lang="en-US" altLang="ko-KR" sz="10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0" y="762000"/>
            <a:ext cx="5553046" cy="5947733"/>
            <a:chOff x="0" y="0"/>
            <a:chExt cx="5553046" cy="594773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553046" cy="477976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1" y="4779760"/>
              <a:ext cx="2926079" cy="116797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96541" y="1735139"/>
            <a:ext cx="292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Maven </a:t>
            </a:r>
            <a:r>
              <a:rPr lang="ko-KR" altLang="en-US" sz="1200" dirty="0" smtClean="0"/>
              <a:t>프로젝트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670027" y="762000"/>
            <a:ext cx="5191786" cy="5803439"/>
            <a:chOff x="6670027" y="762000"/>
            <a:chExt cx="5191786" cy="58034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0027" y="762000"/>
              <a:ext cx="5191786" cy="332844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2194" y="4083770"/>
              <a:ext cx="2799093" cy="2481669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052715" y="1735139"/>
            <a:ext cx="199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Dynamic Web </a:t>
            </a:r>
            <a:r>
              <a:rPr lang="ko-KR" altLang="en-US" sz="1200" dirty="0" smtClean="0"/>
              <a:t>프로젝트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457200" y="1138844"/>
            <a:ext cx="3990109" cy="2152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463935" y="2194560"/>
            <a:ext cx="2493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54880" y="1870364"/>
            <a:ext cx="1172095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Dynamic Project</a:t>
            </a:r>
            <a:r>
              <a:rPr lang="ko-KR" altLang="en-US" sz="1000" dirty="0" smtClean="0"/>
              <a:t>에서 </a:t>
            </a:r>
            <a:r>
              <a:rPr lang="ko-KR" altLang="en-US" sz="1000" dirty="0" err="1" smtClean="0"/>
              <a:t>사용자정의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filter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spring</a:t>
            </a:r>
            <a:r>
              <a:rPr lang="ko-KR" altLang="en-US" sz="1000" dirty="0" smtClean="0"/>
              <a:t>에서 제공하는 </a:t>
            </a:r>
            <a:r>
              <a:rPr lang="en-US" altLang="ko-KR" sz="1000" dirty="0" smtClean="0"/>
              <a:t>filter</a:t>
            </a:r>
            <a:r>
              <a:rPr lang="ko-KR" altLang="en-US" sz="1000" dirty="0" smtClean="0"/>
              <a:t>로 대체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457200" y="3291840"/>
            <a:ext cx="4189615" cy="7986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655127" y="3668684"/>
            <a:ext cx="79292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48056" y="3291840"/>
            <a:ext cx="1221971" cy="23083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스프링 컨테이너의 </a:t>
            </a:r>
            <a:r>
              <a:rPr lang="en-US" altLang="ko-KR" sz="800" dirty="0" smtClean="0"/>
              <a:t>Root</a:t>
            </a:r>
            <a:r>
              <a:rPr lang="ko-KR" altLang="en-US" sz="800" dirty="0" smtClean="0"/>
              <a:t>에 등록되어 모든 </a:t>
            </a:r>
            <a:r>
              <a:rPr lang="ko-KR" altLang="en-US" sz="800" dirty="0" err="1" smtClean="0"/>
              <a:t>서블릿이</a:t>
            </a:r>
            <a:r>
              <a:rPr lang="ko-KR" altLang="en-US" sz="800" dirty="0" smtClean="0"/>
              <a:t> 해당 설정파일을 </a:t>
            </a:r>
            <a:r>
              <a:rPr lang="ko-KR" altLang="en-US" sz="800" dirty="0" err="1" smtClean="0"/>
              <a:t>참조할수</a:t>
            </a:r>
            <a:r>
              <a:rPr lang="ko-KR" altLang="en-US" sz="800" dirty="0" smtClean="0"/>
              <a:t> 있다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Model </a:t>
            </a:r>
            <a:r>
              <a:rPr lang="ko-KR" altLang="en-US" sz="800" dirty="0" smtClean="0"/>
              <a:t>단의 설정에 </a:t>
            </a:r>
            <a:r>
              <a:rPr lang="en-US" altLang="ko-KR" sz="800" dirty="0" smtClean="0"/>
              <a:t>application-config.xml</a:t>
            </a:r>
            <a:r>
              <a:rPr lang="ko-KR" altLang="en-US" sz="800" dirty="0" smtClean="0"/>
              <a:t>을 통상적으로 사용한다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Tomcat</a:t>
            </a:r>
            <a:r>
              <a:rPr lang="ko-KR" altLang="en-US" sz="800" dirty="0"/>
              <a:t> </a:t>
            </a:r>
            <a:r>
              <a:rPr lang="ko-KR" altLang="en-US" sz="800" dirty="0" err="1" smtClean="0"/>
              <a:t>설정파일로</a:t>
            </a:r>
            <a:r>
              <a:rPr lang="ko-KR" altLang="en-US" sz="800" dirty="0" smtClean="0"/>
              <a:t> 부터 </a:t>
            </a:r>
            <a:r>
              <a:rPr lang="en-US" altLang="ko-KR" sz="800" dirty="0" err="1" smtClean="0"/>
              <a:t>DataSource</a:t>
            </a:r>
            <a:r>
              <a:rPr lang="ko-KR" altLang="en-US" sz="800" dirty="0" smtClean="0"/>
              <a:t>를 연결시키거나 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JDBC</a:t>
            </a:r>
            <a:r>
              <a:rPr lang="ko-KR" altLang="en-US" sz="800" dirty="0"/>
              <a:t> </a:t>
            </a:r>
            <a:r>
              <a:rPr lang="ko-KR" altLang="en-US" sz="800" dirty="0" smtClean="0"/>
              <a:t>라이브러리로 부터 제공되는 </a:t>
            </a:r>
            <a:r>
              <a:rPr lang="en-US" altLang="ko-KR" sz="800" dirty="0" err="1" smtClean="0"/>
              <a:t>DataSource</a:t>
            </a:r>
            <a:r>
              <a:rPr lang="ko-KR" altLang="en-US" sz="800" dirty="0" smtClean="0"/>
              <a:t>를 </a:t>
            </a:r>
            <a:r>
              <a:rPr lang="en-US" altLang="ko-KR" sz="800" dirty="0" err="1" smtClean="0"/>
              <a:t>JDBCProperties</a:t>
            </a:r>
            <a:r>
              <a:rPr lang="ko-KR" altLang="en-US" sz="800" dirty="0" smtClean="0"/>
              <a:t>파일을 이용하여 연결 시킬 수 있으며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트랜잭션등록 등을 하는데 사용 된다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3" name="직사각형 22"/>
          <p:cNvSpPr/>
          <p:nvPr/>
        </p:nvSpPr>
        <p:spPr>
          <a:xfrm>
            <a:off x="457200" y="4090446"/>
            <a:ext cx="4990856" cy="556369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865133" y="1039091"/>
            <a:ext cx="1505187" cy="3050771"/>
          </a:xfrm>
          <a:custGeom>
            <a:avLst/>
            <a:gdLst>
              <a:gd name="connsiteX0" fmla="*/ 105878 w 1505187"/>
              <a:gd name="connsiteY0" fmla="*/ 3050771 h 3050771"/>
              <a:gd name="connsiteX1" fmla="*/ 130816 w 1505187"/>
              <a:gd name="connsiteY1" fmla="*/ 2161309 h 3050771"/>
              <a:gd name="connsiteX2" fmla="*/ 1402663 w 1505187"/>
              <a:gd name="connsiteY2" fmla="*/ 1837113 h 3050771"/>
              <a:gd name="connsiteX3" fmla="*/ 1336162 w 1505187"/>
              <a:gd name="connsiteY3" fmla="*/ 0 h 30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187" h="3050771">
                <a:moveTo>
                  <a:pt x="105878" y="3050771"/>
                </a:moveTo>
                <a:cubicBezTo>
                  <a:pt x="10281" y="2707178"/>
                  <a:pt x="-85315" y="2363585"/>
                  <a:pt x="130816" y="2161309"/>
                </a:cubicBezTo>
                <a:cubicBezTo>
                  <a:pt x="346947" y="1959033"/>
                  <a:pt x="1201772" y="2197331"/>
                  <a:pt x="1402663" y="1837113"/>
                </a:cubicBezTo>
                <a:cubicBezTo>
                  <a:pt x="1603554" y="1476895"/>
                  <a:pt x="1469858" y="738447"/>
                  <a:pt x="1336162" y="0"/>
                </a:cubicBezTo>
              </a:path>
            </a:pathLst>
          </a:cu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393798" y="325286"/>
            <a:ext cx="1330485" cy="707886"/>
          </a:xfrm>
          <a:prstGeom prst="rect">
            <a:avLst/>
          </a:prstGeom>
          <a:noFill/>
          <a:ln w="12700">
            <a:solidFill>
              <a:srgbClr val="3103D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모든 </a:t>
            </a:r>
            <a:r>
              <a:rPr lang="ko-KR" altLang="en-US" sz="1000" dirty="0" err="1" smtClean="0"/>
              <a:t>서블릿이</a:t>
            </a:r>
            <a:r>
              <a:rPr lang="ko-KR" altLang="en-US" sz="1000" dirty="0" smtClean="0"/>
              <a:t> 필터와 </a:t>
            </a:r>
            <a:r>
              <a:rPr lang="en-US" altLang="ko-KR" sz="1000" dirty="0" smtClean="0"/>
              <a:t>application-</a:t>
            </a:r>
            <a:r>
              <a:rPr lang="en-US" altLang="ko-KR" sz="1000" dirty="0" err="1" smtClean="0"/>
              <a:t>config</a:t>
            </a:r>
            <a:r>
              <a:rPr lang="ko-KR" altLang="en-US" sz="1000" dirty="0" smtClean="0"/>
              <a:t>를 읽을 수 있도록 해주는 </a:t>
            </a:r>
            <a:r>
              <a:rPr lang="ko-KR" altLang="en-US" sz="1000" dirty="0" err="1" smtClean="0"/>
              <a:t>리스너</a:t>
            </a:r>
            <a:endParaRPr lang="ko-KR" altLang="en-US" sz="1000" dirty="0"/>
          </a:p>
        </p:txBody>
      </p:sp>
      <p:sp>
        <p:nvSpPr>
          <p:cNvPr id="27" name="직사각형 26"/>
          <p:cNvSpPr/>
          <p:nvPr/>
        </p:nvSpPr>
        <p:spPr>
          <a:xfrm>
            <a:off x="457200" y="4646815"/>
            <a:ext cx="4990856" cy="1313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049193" y="2689718"/>
            <a:ext cx="3732414" cy="1400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29"/>
          <p:cNvCxnSpPr>
            <a:stCxn id="28" idx="3"/>
            <a:endCxn id="27" idx="2"/>
          </p:cNvCxnSpPr>
          <p:nvPr/>
        </p:nvCxnSpPr>
        <p:spPr>
          <a:xfrm flipH="1">
            <a:off x="2952628" y="3390082"/>
            <a:ext cx="7828979" cy="2570143"/>
          </a:xfrm>
          <a:prstGeom prst="curvedConnector4">
            <a:avLst>
              <a:gd name="adj1" fmla="val -2920"/>
              <a:gd name="adj2" fmla="val 10889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57515" y="4188688"/>
            <a:ext cx="88946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사용자 정의로써 만든 </a:t>
            </a:r>
            <a:r>
              <a:rPr lang="en-US" altLang="ko-KR" sz="800" dirty="0" err="1" smtClean="0"/>
              <a:t>DispatcherServlet</a:t>
            </a:r>
            <a:r>
              <a:rPr lang="ko-KR" altLang="en-US" sz="800" dirty="0" smtClean="0"/>
              <a:t>이 아닌 </a:t>
            </a:r>
            <a:r>
              <a:rPr lang="en-US" altLang="ko-KR" sz="800" dirty="0" smtClean="0"/>
              <a:t>Spring</a:t>
            </a:r>
            <a:r>
              <a:rPr lang="ko-KR" altLang="en-US" sz="800" dirty="0" smtClean="0"/>
              <a:t>에서 제공하는 </a:t>
            </a:r>
            <a:r>
              <a:rPr lang="en-US" altLang="ko-KR" sz="800" dirty="0" err="1" smtClean="0"/>
              <a:t>DispatcherServlet</a:t>
            </a:r>
            <a:r>
              <a:rPr lang="ko-KR" altLang="en-US" sz="800" dirty="0" smtClean="0"/>
              <a:t>으로 대체 한다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4" name="직사각형 43"/>
          <p:cNvSpPr/>
          <p:nvPr/>
        </p:nvSpPr>
        <p:spPr>
          <a:xfrm>
            <a:off x="7049193" y="4090446"/>
            <a:ext cx="2360814" cy="1570521"/>
          </a:xfrm>
          <a:prstGeom prst="rect">
            <a:avLst/>
          </a:prstGeom>
          <a:noFill/>
          <a:ln>
            <a:solidFill>
              <a:srgbClr val="823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57200" y="5978473"/>
            <a:ext cx="2419004" cy="639695"/>
          </a:xfrm>
          <a:prstGeom prst="rect">
            <a:avLst/>
          </a:prstGeom>
          <a:noFill/>
          <a:ln>
            <a:solidFill>
              <a:srgbClr val="823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구부러진 연결선 46"/>
          <p:cNvCxnSpPr>
            <a:endCxn id="45" idx="3"/>
          </p:cNvCxnSpPr>
          <p:nvPr/>
        </p:nvCxnSpPr>
        <p:spPr>
          <a:xfrm rot="10800000" flipV="1">
            <a:off x="2876204" y="4857609"/>
            <a:ext cx="6514882" cy="1440712"/>
          </a:xfrm>
          <a:prstGeom prst="curvedConnector3">
            <a:avLst>
              <a:gd name="adj1" fmla="val -3463"/>
            </a:avLst>
          </a:prstGeom>
          <a:ln w="12700">
            <a:solidFill>
              <a:srgbClr val="823A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65913" y="6359236"/>
            <a:ext cx="2643447" cy="400110"/>
          </a:xfrm>
          <a:prstGeom prst="rect">
            <a:avLst/>
          </a:prstGeom>
          <a:noFill/>
          <a:ln>
            <a:solidFill>
              <a:srgbClr val="823A6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*.do URI</a:t>
            </a:r>
            <a:r>
              <a:rPr lang="ko-KR" altLang="en-US" sz="1000" dirty="0" err="1" smtClean="0"/>
              <a:t>맵핑에서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절대경로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err="1" smtClean="0"/>
              <a:t>맵핑으로</a:t>
            </a:r>
            <a:r>
              <a:rPr lang="ko-KR" altLang="en-US" sz="1000" dirty="0" smtClean="0"/>
              <a:t> 변경되었다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1469502" y="3397750"/>
            <a:ext cx="375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1. application-</a:t>
            </a:r>
            <a:r>
              <a:rPr lang="en-US" altLang="ko-KR" sz="800" b="1" dirty="0" err="1" smtClean="0">
                <a:solidFill>
                  <a:schemeClr val="accent4">
                    <a:lumMod val="50000"/>
                  </a:schemeClr>
                </a:solidFill>
              </a:rPr>
              <a:t>config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: DB , </a:t>
            </a:r>
            <a:r>
              <a:rPr lang="en-US" altLang="ko-KR" sz="800" b="1" dirty="0" err="1" smtClean="0">
                <a:solidFill>
                  <a:schemeClr val="accent4">
                    <a:lumMod val="50000"/>
                  </a:schemeClr>
                </a:solidFill>
              </a:rPr>
              <a:t>Transcation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800" b="1" dirty="0" smtClean="0">
                <a:solidFill>
                  <a:schemeClr val="accent4">
                    <a:lumMod val="50000"/>
                  </a:schemeClr>
                </a:solidFill>
              </a:rPr>
              <a:t>및 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Controller</a:t>
            </a:r>
            <a:r>
              <a:rPr lang="ko-KR" altLang="en-US" sz="800" b="1" dirty="0" smtClean="0">
                <a:solidFill>
                  <a:schemeClr val="accent4">
                    <a:lumMod val="50000"/>
                  </a:schemeClr>
                </a:solidFill>
              </a:rPr>
              <a:t>내부의 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Bean(</a:t>
            </a:r>
            <a:r>
              <a:rPr lang="en-US" altLang="ko-KR" sz="800" b="1" dirty="0" err="1" smtClean="0">
                <a:solidFill>
                  <a:schemeClr val="accent4">
                    <a:lumMod val="50000"/>
                  </a:schemeClr>
                </a:solidFill>
              </a:rPr>
              <a:t>Service,Dao,DBMapper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ko-KR" altLang="en-US" sz="800" b="1" dirty="0" smtClean="0">
                <a:solidFill>
                  <a:schemeClr val="accent4">
                    <a:lumMod val="50000"/>
                  </a:schemeClr>
                </a:solidFill>
              </a:rPr>
              <a:t>의존성 주입에 관련된 설정 파일</a:t>
            </a:r>
            <a:endParaRPr lang="ko-KR" altLang="en-US" sz="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14951" y="5498477"/>
            <a:ext cx="2583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en-US" altLang="ko-KR" sz="800" b="1" dirty="0" err="1" smtClean="0">
                <a:solidFill>
                  <a:schemeClr val="accent4">
                    <a:lumMod val="50000"/>
                  </a:schemeClr>
                </a:solidFill>
              </a:rPr>
              <a:t>mvc-config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 (Controller, </a:t>
            </a:r>
            <a:r>
              <a:rPr lang="en-US" altLang="ko-KR" sz="800" b="1" dirty="0" err="1" smtClean="0">
                <a:solidFill>
                  <a:schemeClr val="accent4">
                    <a:lumMod val="50000"/>
                  </a:schemeClr>
                </a:solidFill>
              </a:rPr>
              <a:t>Intercepter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, AOP, </a:t>
            </a:r>
            <a:r>
              <a:rPr lang="en-US" altLang="ko-KR" sz="800" b="1" dirty="0" err="1" smtClean="0">
                <a:solidFill>
                  <a:schemeClr val="accent4">
                    <a:lumMod val="50000"/>
                  </a:schemeClr>
                </a:solidFill>
              </a:rPr>
              <a:t>css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, .</a:t>
            </a:r>
            <a:r>
              <a:rPr lang="en-US" altLang="ko-KR" sz="800" b="1" dirty="0" err="1" smtClean="0">
                <a:solidFill>
                  <a:schemeClr val="accent4">
                    <a:lumMod val="50000"/>
                  </a:schemeClr>
                </a:solidFill>
              </a:rPr>
              <a:t>js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800" b="1" dirty="0" smtClean="0">
                <a:solidFill>
                  <a:schemeClr val="accent4">
                    <a:lumMod val="50000"/>
                  </a:schemeClr>
                </a:solidFill>
              </a:rPr>
              <a:t>등 웹 페이지 관련 </a:t>
            </a:r>
            <a:r>
              <a:rPr lang="en-US" altLang="ko-KR" sz="800" b="1" dirty="0" err="1" smtClean="0">
                <a:solidFill>
                  <a:schemeClr val="accent4">
                    <a:lumMod val="50000"/>
                  </a:schemeClr>
                </a:solidFill>
              </a:rPr>
              <a:t>Config</a:t>
            </a:r>
            <a:r>
              <a:rPr lang="ko-KR" altLang="en-US" sz="800" b="1" dirty="0" smtClean="0">
                <a:solidFill>
                  <a:schemeClr val="accent4">
                    <a:lumMod val="50000"/>
                  </a:schemeClr>
                </a:solidFill>
              </a:rPr>
              <a:t>를 </a:t>
            </a:r>
            <a:r>
              <a:rPr lang="en-US" altLang="ko-KR" sz="800" b="1" dirty="0" err="1" smtClean="0">
                <a:solidFill>
                  <a:schemeClr val="accent4">
                    <a:lumMod val="50000"/>
                  </a:schemeClr>
                </a:solidFill>
              </a:rPr>
              <a:t>dispatcherServlet</a:t>
            </a:r>
            <a:r>
              <a:rPr lang="ko-KR" altLang="en-US" sz="800" b="1" dirty="0" smtClean="0">
                <a:solidFill>
                  <a:schemeClr val="accent4">
                    <a:lumMod val="50000"/>
                  </a:schemeClr>
                </a:solidFill>
              </a:rPr>
              <a:t>에 등록한다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.)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00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060" y="141318"/>
            <a:ext cx="4558940" cy="4481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8" y="141316"/>
            <a:ext cx="5606110" cy="27764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0" y="3219195"/>
            <a:ext cx="7596337" cy="2945131"/>
            <a:chOff x="0" y="3219195"/>
            <a:chExt cx="7596337" cy="294513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219195"/>
              <a:ext cx="3818309" cy="2945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8308" y="3219195"/>
              <a:ext cx="3778029" cy="2945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직사각형 5"/>
          <p:cNvSpPr/>
          <p:nvPr/>
        </p:nvSpPr>
        <p:spPr>
          <a:xfrm>
            <a:off x="590204" y="2177935"/>
            <a:ext cx="3100647" cy="7398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09647" y="1280161"/>
            <a:ext cx="1718069" cy="7078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Gugudan.do</a:t>
            </a:r>
            <a:r>
              <a:rPr lang="ko-KR" altLang="en-US" sz="1000" dirty="0" smtClean="0"/>
              <a:t>로 </a:t>
            </a:r>
            <a:r>
              <a:rPr lang="en-US" altLang="ko-KR" sz="1000" dirty="0" smtClean="0"/>
              <a:t>URI </a:t>
            </a:r>
            <a:r>
              <a:rPr lang="ko-KR" altLang="en-US" sz="1000" dirty="0" err="1" smtClean="0"/>
              <a:t>요청시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브라우져</a:t>
            </a:r>
            <a:r>
              <a:rPr lang="ko-KR" altLang="en-US" sz="1000" dirty="0" smtClean="0"/>
              <a:t> 창에 </a:t>
            </a:r>
            <a:r>
              <a:rPr lang="en-US" altLang="ko-KR" sz="1000" dirty="0" smtClean="0"/>
              <a:t>HTML </a:t>
            </a:r>
            <a:r>
              <a:rPr lang="ko-KR" altLang="en-US" sz="1000" dirty="0" smtClean="0"/>
              <a:t>언어로 작성된 출력 문 을 화면에 출력한다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9" name="직선 화살표 연결선 8"/>
          <p:cNvCxnSpPr>
            <a:stCxn id="6" idx="0"/>
            <a:endCxn id="7" idx="1"/>
          </p:cNvCxnSpPr>
          <p:nvPr/>
        </p:nvCxnSpPr>
        <p:spPr>
          <a:xfrm flipV="1">
            <a:off x="2140528" y="1634104"/>
            <a:ext cx="1769119" cy="5438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19993" y="4746568"/>
            <a:ext cx="1670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Address_insert_form.html </a:t>
            </a:r>
            <a:r>
              <a:rPr lang="ko-KR" altLang="en-US" sz="1200" dirty="0" smtClean="0"/>
              <a:t>문서의 </a:t>
            </a:r>
            <a:r>
              <a:rPr lang="ko-KR" altLang="en-US" sz="1200" dirty="0" err="1" smtClean="0"/>
              <a:t>브라우져</a:t>
            </a:r>
            <a:r>
              <a:rPr lang="ko-KR" altLang="en-US" sz="1200" dirty="0" smtClean="0"/>
              <a:t> 출력은 오른쪽 코드를 실행 시킴으로써 보여진다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9060872" y="3244134"/>
            <a:ext cx="149629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130142" y="3354969"/>
            <a:ext cx="149629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9213272" y="3454725"/>
            <a:ext cx="149629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005450" y="3138845"/>
            <a:ext cx="149629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91338" y="4622801"/>
            <a:ext cx="1870466" cy="8469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29105" y="3034146"/>
            <a:ext cx="2443942" cy="4440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7" idx="3"/>
            <a:endCxn id="18" idx="1"/>
          </p:cNvCxnSpPr>
          <p:nvPr/>
        </p:nvCxnSpPr>
        <p:spPr>
          <a:xfrm flipV="1">
            <a:off x="1961804" y="3256186"/>
            <a:ext cx="6467301" cy="179010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91538" y="3219195"/>
            <a:ext cx="107234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입력텍스트창에 입력한 데이터를 작성하고 쓰기 버튼을 </a:t>
            </a:r>
            <a:r>
              <a:rPr lang="ko-KR" altLang="en-US" sz="1000" dirty="0" err="1" smtClean="0"/>
              <a:t>눌렀을때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해당 </a:t>
            </a:r>
            <a:r>
              <a:rPr lang="en-US" altLang="ko-KR" sz="1000" dirty="0" smtClean="0"/>
              <a:t>URI </a:t>
            </a:r>
            <a:r>
              <a:rPr lang="ko-KR" altLang="en-US" sz="1000" dirty="0" smtClean="0"/>
              <a:t>요청에 해당하는 </a:t>
            </a:r>
            <a:r>
              <a:rPr lang="en-US" altLang="ko-KR" sz="1000" dirty="0" smtClean="0"/>
              <a:t>Servlet</a:t>
            </a:r>
            <a:r>
              <a:rPr lang="ko-KR" altLang="en-US" sz="1000" dirty="0" smtClean="0"/>
              <a:t>으로 요청이 전송된다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824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98937" y="107789"/>
            <a:ext cx="294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MavenProject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Dynamic Project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연결 비교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4" name="그룹 3"/>
          <p:cNvGrpSpPr/>
          <p:nvPr/>
        </p:nvGrpSpPr>
        <p:grpSpPr>
          <a:xfrm>
            <a:off x="6971474" y="931026"/>
            <a:ext cx="1840017" cy="5554496"/>
            <a:chOff x="110913" y="71120"/>
            <a:chExt cx="2212307" cy="66852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233" y="71120"/>
              <a:ext cx="2191987" cy="508017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13" y="5161452"/>
              <a:ext cx="1905077" cy="1594948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7207135" y="4613564"/>
            <a:ext cx="692798" cy="133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7899933" y="4663440"/>
            <a:ext cx="6560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55962" y="4372495"/>
            <a:ext cx="1726881" cy="861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1.Dynamic Project(Model2)</a:t>
            </a:r>
            <a:r>
              <a:rPr lang="ko-KR" altLang="en-US" sz="1000" dirty="0" smtClean="0"/>
              <a:t>의 경우 </a:t>
            </a:r>
            <a:r>
              <a:rPr lang="en-US" altLang="ko-KR" sz="1000" dirty="0" smtClean="0"/>
              <a:t>META-INF</a:t>
            </a:r>
            <a:r>
              <a:rPr lang="ko-KR" altLang="en-US" sz="1000" dirty="0" smtClean="0"/>
              <a:t>에 존재하는 </a:t>
            </a:r>
            <a:r>
              <a:rPr lang="en-US" altLang="ko-KR" sz="1000" dirty="0"/>
              <a:t>c</a:t>
            </a:r>
            <a:r>
              <a:rPr lang="en-US" altLang="ko-KR" sz="1000" dirty="0" smtClean="0"/>
              <a:t>ontext.xml</a:t>
            </a:r>
            <a:r>
              <a:rPr lang="ko-KR" altLang="en-US" sz="1000" dirty="0" smtClean="0"/>
              <a:t> 파일에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연결 관련 설정을 작성하였다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7373389" y="1629295"/>
            <a:ext cx="756458" cy="12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7" idx="0"/>
            <a:endCxn id="13" idx="3"/>
          </p:cNvCxnSpPr>
          <p:nvPr/>
        </p:nvCxnSpPr>
        <p:spPr>
          <a:xfrm rot="16200000" flipV="1">
            <a:off x="8718630" y="1102857"/>
            <a:ext cx="760614" cy="19381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96505" y="2452254"/>
            <a:ext cx="1743044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2. Dao</a:t>
            </a:r>
            <a:r>
              <a:rPr lang="ko-KR" altLang="en-US" sz="1000" dirty="0" smtClean="0"/>
              <a:t>에서 </a:t>
            </a:r>
            <a:r>
              <a:rPr lang="en-US" altLang="ko-KR" sz="1000" dirty="0" err="1" smtClean="0"/>
              <a:t>InitialContext</a:t>
            </a:r>
            <a:r>
              <a:rPr lang="ko-KR" altLang="en-US" sz="1000" dirty="0" smtClean="0"/>
              <a:t>객체를 통해 </a:t>
            </a:r>
            <a:r>
              <a:rPr lang="en-US" altLang="ko-KR" sz="1000" dirty="0" smtClean="0"/>
              <a:t>META-INF</a:t>
            </a:r>
            <a:r>
              <a:rPr lang="ko-KR" altLang="en-US" sz="1000" dirty="0" smtClean="0"/>
              <a:t>에 저장된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연결 관련 설정을 </a:t>
            </a:r>
            <a:r>
              <a:rPr lang="ko-KR" altLang="en-US" sz="1000" dirty="0" err="1" smtClean="0"/>
              <a:t>읽어들였고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IntialContext</a:t>
            </a:r>
            <a:r>
              <a:rPr lang="ko-KR" altLang="en-US" sz="1000" dirty="0" smtClean="0"/>
              <a:t>로 부터 연결이 완료된 정보를 가지고 있는 </a:t>
            </a:r>
            <a:r>
              <a:rPr lang="en-US" altLang="ko-KR" sz="1000" dirty="0" err="1" smtClean="0"/>
              <a:t>DataSource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객체를 </a:t>
            </a:r>
            <a:r>
              <a:rPr lang="ko-KR" altLang="en-US" sz="1000" dirty="0" err="1" smtClean="0"/>
              <a:t>반환받아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관련 작업을 수행하였다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20" name="꺾인 연결선 19"/>
          <p:cNvCxnSpPr>
            <a:stCxn id="11" idx="0"/>
            <a:endCxn id="17" idx="2"/>
          </p:cNvCxnSpPr>
          <p:nvPr/>
        </p:nvCxnSpPr>
        <p:spPr>
          <a:xfrm rot="5400000" flipH="1" flipV="1">
            <a:off x="9522259" y="3826727"/>
            <a:ext cx="442913" cy="64862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71474" y="253984"/>
            <a:ext cx="198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DynamicProject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9125" y="212283"/>
            <a:ext cx="198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MavenProject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r="16916"/>
          <a:stretch/>
        </p:blipFill>
        <p:spPr>
          <a:xfrm>
            <a:off x="2138176" y="1251373"/>
            <a:ext cx="2184442" cy="475140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r="40275" b="19775"/>
          <a:stretch/>
        </p:blipFill>
        <p:spPr>
          <a:xfrm>
            <a:off x="4324290" y="4767286"/>
            <a:ext cx="1519557" cy="1872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r="22089"/>
          <a:stretch/>
        </p:blipFill>
        <p:spPr>
          <a:xfrm>
            <a:off x="129421" y="633569"/>
            <a:ext cx="2040201" cy="313885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40574" y="3665913"/>
            <a:ext cx="889461" cy="106513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651761" y="1529541"/>
            <a:ext cx="914400" cy="224443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26822" y="4663440"/>
            <a:ext cx="482138" cy="103846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568633" y="1521228"/>
            <a:ext cx="1097280" cy="2410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꺾인 연결선 32"/>
          <p:cNvCxnSpPr/>
          <p:nvPr/>
        </p:nvCxnSpPr>
        <p:spPr>
          <a:xfrm rot="16200000" flipH="1">
            <a:off x="330502" y="4335384"/>
            <a:ext cx="1396238" cy="253698"/>
          </a:xfrm>
          <a:prstGeom prst="bentConnector3">
            <a:avLst>
              <a:gd name="adj1" fmla="val 50000"/>
            </a:avLst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1295" y="5151911"/>
            <a:ext cx="1087900" cy="1631216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DB</a:t>
            </a:r>
            <a:r>
              <a:rPr lang="ko-KR" altLang="en-US" sz="1000" b="1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연결 첫 번째 방법</a:t>
            </a:r>
            <a:endParaRPr lang="en-US" altLang="ko-KR" sz="1000" b="1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000" dirty="0" smtClean="0">
                <a:latin typeface="+mj-lt"/>
              </a:rPr>
              <a:t>1.Jdbc.properties </a:t>
            </a:r>
            <a:r>
              <a:rPr lang="ko-KR" altLang="en-US" sz="1000" dirty="0" smtClean="0">
                <a:latin typeface="+mj-lt"/>
              </a:rPr>
              <a:t>에서 </a:t>
            </a:r>
            <a:r>
              <a:rPr lang="en-US" altLang="ko-KR" sz="1000" dirty="0" smtClean="0">
                <a:latin typeface="+mj-lt"/>
              </a:rPr>
              <a:t>DB</a:t>
            </a:r>
            <a:r>
              <a:rPr lang="ko-KR" altLang="en-US" sz="1000" dirty="0" smtClean="0">
                <a:latin typeface="+mj-lt"/>
              </a:rPr>
              <a:t>연결 관련 설정을 </a:t>
            </a:r>
            <a:r>
              <a:rPr lang="en-US" altLang="ko-KR" sz="1000" dirty="0" smtClean="0">
                <a:latin typeface="+mj-lt"/>
              </a:rPr>
              <a:t>application-config.xml</a:t>
            </a:r>
            <a:r>
              <a:rPr lang="ko-KR" altLang="en-US" sz="1000" dirty="0" smtClean="0">
                <a:latin typeface="+mj-lt"/>
              </a:rPr>
              <a:t>이 </a:t>
            </a:r>
            <a:r>
              <a:rPr lang="ko-KR" altLang="en-US" sz="1000" dirty="0" err="1" smtClean="0">
                <a:latin typeface="+mj-lt"/>
              </a:rPr>
              <a:t>읽어들인다</a:t>
            </a:r>
            <a:r>
              <a:rPr lang="en-US" altLang="ko-KR" sz="1000" dirty="0" smtClean="0">
                <a:latin typeface="+mj-lt"/>
              </a:rPr>
              <a:t>.</a:t>
            </a:r>
            <a:br>
              <a:rPr lang="en-US" altLang="ko-KR" sz="1000" dirty="0" smtClean="0">
                <a:latin typeface="+mj-lt"/>
              </a:rPr>
            </a:br>
            <a:r>
              <a:rPr lang="en-US" altLang="ko-KR" sz="1000" dirty="0" smtClean="0">
                <a:latin typeface="+mj-lt"/>
              </a:rPr>
              <a:t>(</a:t>
            </a:r>
            <a:r>
              <a:rPr lang="en-US" altLang="ko-KR" sz="1000" i="1" dirty="0" err="1" smtClean="0">
                <a:latin typeface="+mj-lt"/>
              </a:rPr>
              <a:t>apacheDataSource</a:t>
            </a:r>
            <a:r>
              <a:rPr lang="en-US" altLang="ko-KR" sz="1000" i="1" dirty="0" smtClean="0">
                <a:latin typeface="+mj-lt"/>
              </a:rPr>
              <a:t> </a:t>
            </a:r>
            <a:r>
              <a:rPr lang="ko-KR" altLang="en-US" sz="1000" i="1" dirty="0" smtClean="0">
                <a:latin typeface="+mj-lt"/>
              </a:rPr>
              <a:t>사용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cxnSp>
        <p:nvCxnSpPr>
          <p:cNvPr id="45" name="꺾인 연결선 44"/>
          <p:cNvCxnSpPr>
            <a:stCxn id="40" idx="3"/>
            <a:endCxn id="29" idx="1"/>
          </p:cNvCxnSpPr>
          <p:nvPr/>
        </p:nvCxnSpPr>
        <p:spPr>
          <a:xfrm flipV="1">
            <a:off x="1499195" y="1641763"/>
            <a:ext cx="1152566" cy="4325756"/>
          </a:xfrm>
          <a:prstGeom prst="bentConnector3">
            <a:avLst/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29" idx="3"/>
          </p:cNvCxnSpPr>
          <p:nvPr/>
        </p:nvCxnSpPr>
        <p:spPr>
          <a:xfrm>
            <a:off x="3566161" y="1641763"/>
            <a:ext cx="756457" cy="935182"/>
          </a:xfrm>
          <a:prstGeom prst="bentConnector2">
            <a:avLst/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125873" y="2576945"/>
            <a:ext cx="2044931" cy="14773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※ Datasource-config.xml</a:t>
            </a:r>
            <a:r>
              <a:rPr lang="ko-KR" altLang="en-US" sz="1000" dirty="0" smtClean="0"/>
              <a:t>은 </a:t>
            </a:r>
            <a:r>
              <a:rPr lang="en-US" altLang="ko-KR" sz="1000" dirty="0" smtClean="0"/>
              <a:t>application-config.xml</a:t>
            </a:r>
            <a:r>
              <a:rPr lang="ko-KR" altLang="en-US" sz="1000" dirty="0" smtClean="0"/>
              <a:t>파일에 포함되어있다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context:property</a:t>
            </a:r>
            <a:r>
              <a:rPr lang="en-US" altLang="ko-KR" sz="1000" dirty="0" err="1"/>
              <a:t>-</a:t>
            </a:r>
            <a:r>
              <a:rPr lang="en-US" altLang="ko-KR" sz="1000" dirty="0" err="1" smtClean="0"/>
              <a:t>placeholder</a:t>
            </a:r>
            <a:r>
              <a:rPr lang="en-US" altLang="ko-KR" sz="1000" dirty="0" smtClean="0"/>
              <a:t>)</a:t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r>
              <a:rPr lang="en-US" altLang="ko-KR" sz="1000" dirty="0" smtClean="0"/>
              <a:t>2. web.xml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&lt;context-</a:t>
            </a:r>
            <a:r>
              <a:rPr lang="en-US" altLang="ko-KR" sz="1000" dirty="0" err="1" smtClean="0"/>
              <a:t>param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태그에 </a:t>
            </a:r>
            <a:r>
              <a:rPr lang="en-US" altLang="ko-KR" sz="1000" dirty="0" smtClean="0"/>
              <a:t>application-</a:t>
            </a:r>
            <a:r>
              <a:rPr lang="en-US" altLang="ko-KR" sz="1000" dirty="0" err="1" smtClean="0"/>
              <a:t>config</a:t>
            </a:r>
            <a:r>
              <a:rPr lang="ko-KR" altLang="en-US" sz="1000" dirty="0" smtClean="0"/>
              <a:t>파일을 </a:t>
            </a:r>
            <a:r>
              <a:rPr lang="ko-KR" altLang="en-US" sz="1000" dirty="0" err="1" smtClean="0"/>
              <a:t>등록하는것으로</a:t>
            </a:r>
            <a:r>
              <a:rPr lang="ko-KR" altLang="en-US" sz="1000" dirty="0" smtClean="0"/>
              <a:t> 해당 프로젝트에서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관련 설정이 완료된다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52" name="꺾인 연결선 51"/>
          <p:cNvCxnSpPr>
            <a:stCxn id="50" idx="2"/>
            <a:endCxn id="30" idx="3"/>
          </p:cNvCxnSpPr>
          <p:nvPr/>
        </p:nvCxnSpPr>
        <p:spPr>
          <a:xfrm rot="5400000">
            <a:off x="3798105" y="3365129"/>
            <a:ext cx="661090" cy="2039379"/>
          </a:xfrm>
          <a:prstGeom prst="bentConnector2">
            <a:avLst/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2568633" y="5469775"/>
            <a:ext cx="781396" cy="2327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452255" y="2660073"/>
            <a:ext cx="656705" cy="99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구부러진 연결선 56"/>
          <p:cNvCxnSpPr>
            <a:stCxn id="55" idx="1"/>
            <a:endCxn id="54" idx="1"/>
          </p:cNvCxnSpPr>
          <p:nvPr/>
        </p:nvCxnSpPr>
        <p:spPr>
          <a:xfrm rot="10800000" flipH="1" flipV="1">
            <a:off x="2452255" y="2709949"/>
            <a:ext cx="116378" cy="2876204"/>
          </a:xfrm>
          <a:prstGeom prst="curvedConnector3">
            <a:avLst>
              <a:gd name="adj1" fmla="val -196429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80313" y="450102"/>
            <a:ext cx="1770611" cy="16312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※ </a:t>
            </a:r>
            <a:r>
              <a:rPr lang="en-US" altLang="ko-KR" sz="1000" dirty="0" smtClean="0">
                <a:latin typeface="+mj-lt"/>
              </a:rPr>
              <a:t> META-INF</a:t>
            </a:r>
            <a:r>
              <a:rPr lang="ko-KR" altLang="en-US" sz="1000" dirty="0" smtClean="0">
                <a:latin typeface="+mj-lt"/>
              </a:rPr>
              <a:t>폴더와 폴더가 포함하고 있는 </a:t>
            </a:r>
            <a:r>
              <a:rPr lang="en-US" altLang="ko-KR" sz="1000" dirty="0" smtClean="0">
                <a:latin typeface="+mj-lt"/>
              </a:rPr>
              <a:t>context.xml</a:t>
            </a:r>
            <a:r>
              <a:rPr lang="ko-KR" altLang="en-US" sz="1000" dirty="0" smtClean="0">
                <a:latin typeface="+mj-lt"/>
              </a:rPr>
              <a:t>은 완전히 동일한 파일이다</a:t>
            </a:r>
            <a:r>
              <a:rPr lang="en-US" altLang="ko-KR" sz="1000" dirty="0" smtClean="0">
                <a:latin typeface="+mj-lt"/>
              </a:rPr>
              <a:t>.</a:t>
            </a:r>
          </a:p>
          <a:p>
            <a:r>
              <a:rPr lang="en-US" altLang="ko-KR" sz="1000" b="1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DB</a:t>
            </a:r>
            <a:r>
              <a:rPr lang="ko-KR" altLang="en-US" sz="1000" b="1" dirty="0" smtClean="0">
                <a:solidFill>
                  <a:schemeClr val="accent4">
                    <a:lumMod val="50000"/>
                  </a:schemeClr>
                </a:solidFill>
                <a:latin typeface="+mj-lt"/>
              </a:rPr>
              <a:t>연결 두번째 방법</a:t>
            </a:r>
            <a:endParaRPr lang="en-US" altLang="ko-KR" sz="1000" b="1" dirty="0" smtClean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000" dirty="0" smtClean="0">
                <a:latin typeface="+mj-lt"/>
              </a:rPr>
              <a:t>1.MATA-INF</a:t>
            </a:r>
            <a:r>
              <a:rPr lang="ko-KR" altLang="en-US" sz="1000" dirty="0" smtClean="0">
                <a:latin typeface="+mj-lt"/>
              </a:rPr>
              <a:t>내의 </a:t>
            </a:r>
            <a:r>
              <a:rPr lang="en-US" altLang="ko-KR" sz="1000" dirty="0" smtClean="0">
                <a:latin typeface="+mj-lt"/>
              </a:rPr>
              <a:t>context.xml [DB</a:t>
            </a:r>
            <a:r>
              <a:rPr lang="ko-KR" altLang="en-US" sz="1000" dirty="0" smtClean="0">
                <a:latin typeface="+mj-lt"/>
              </a:rPr>
              <a:t>연결 관련 설정이 저장 되어있음</a:t>
            </a:r>
            <a:r>
              <a:rPr lang="en-US" altLang="ko-KR" sz="1000" dirty="0" smtClean="0">
                <a:latin typeface="+mj-lt"/>
              </a:rPr>
              <a:t>.] </a:t>
            </a:r>
            <a:r>
              <a:rPr lang="ko-KR" altLang="en-US" sz="1000" dirty="0" smtClean="0">
                <a:latin typeface="+mj-lt"/>
              </a:rPr>
              <a:t>을</a:t>
            </a:r>
            <a:r>
              <a:rPr lang="en-US" altLang="ko-KR" sz="1000" dirty="0" smtClean="0">
                <a:latin typeface="+mj-lt"/>
              </a:rPr>
              <a:t/>
            </a:r>
            <a:br>
              <a:rPr lang="en-US" altLang="ko-KR" sz="1000" dirty="0" smtClean="0">
                <a:latin typeface="+mj-lt"/>
              </a:rPr>
            </a:br>
            <a:r>
              <a:rPr lang="en-US" altLang="ko-KR" sz="1000" dirty="0" smtClean="0">
                <a:latin typeface="+mj-lt"/>
              </a:rPr>
              <a:t>application-config.xml</a:t>
            </a:r>
            <a:r>
              <a:rPr lang="ko-KR" altLang="en-US" sz="1000" dirty="0" smtClean="0">
                <a:latin typeface="+mj-lt"/>
              </a:rPr>
              <a:t>이 </a:t>
            </a:r>
            <a:r>
              <a:rPr lang="ko-KR" altLang="en-US" sz="1000" dirty="0" err="1" smtClean="0">
                <a:latin typeface="+mj-lt"/>
              </a:rPr>
              <a:t>읽어들인다</a:t>
            </a:r>
            <a:r>
              <a:rPr lang="en-US" altLang="ko-KR" sz="1000" dirty="0" smtClean="0">
                <a:latin typeface="+mj-lt"/>
              </a:rPr>
              <a:t>.</a:t>
            </a:r>
          </a:p>
          <a:p>
            <a:r>
              <a:rPr lang="en-US" altLang="ko-KR" sz="1000" i="1" dirty="0" smtClean="0">
                <a:latin typeface="+mj-lt"/>
              </a:rPr>
              <a:t>(</a:t>
            </a:r>
            <a:r>
              <a:rPr lang="en-US" altLang="ko-KR" sz="1000" i="1" dirty="0" err="1" smtClean="0">
                <a:latin typeface="+mj-lt"/>
              </a:rPr>
              <a:t>jndiDataSource</a:t>
            </a:r>
            <a:r>
              <a:rPr lang="en-US" altLang="ko-KR" sz="1000" i="1" dirty="0" smtClean="0">
                <a:latin typeface="+mj-lt"/>
              </a:rPr>
              <a:t> </a:t>
            </a:r>
            <a:r>
              <a:rPr lang="ko-KR" altLang="en-US" sz="1000" i="1" dirty="0" smtClean="0">
                <a:latin typeface="+mj-lt"/>
              </a:rPr>
              <a:t>사용</a:t>
            </a:r>
            <a:r>
              <a:rPr lang="en-US" altLang="ko-KR" sz="1000" i="1" dirty="0" smtClean="0">
                <a:latin typeface="+mj-lt"/>
              </a:rPr>
              <a:t>)</a:t>
            </a:r>
            <a:endParaRPr lang="ko-KR" altLang="en-US" sz="1000" i="1" dirty="0">
              <a:latin typeface="+mj-lt"/>
            </a:endParaRPr>
          </a:p>
        </p:txBody>
      </p:sp>
      <p:cxnSp>
        <p:nvCxnSpPr>
          <p:cNvPr id="64" name="구부러진 연결선 63"/>
          <p:cNvCxnSpPr>
            <a:stCxn id="55" idx="3"/>
          </p:cNvCxnSpPr>
          <p:nvPr/>
        </p:nvCxnSpPr>
        <p:spPr>
          <a:xfrm flipV="1">
            <a:off x="3108960" y="2081319"/>
            <a:ext cx="2355896" cy="628630"/>
          </a:xfrm>
          <a:prstGeom prst="curvedConnector3">
            <a:avLst>
              <a:gd name="adj1" fmla="val 114218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구부러진 연결선 68"/>
          <p:cNvCxnSpPr>
            <a:stCxn id="60" idx="0"/>
            <a:endCxn id="31" idx="0"/>
          </p:cNvCxnSpPr>
          <p:nvPr/>
        </p:nvCxnSpPr>
        <p:spPr>
          <a:xfrm rot="16200000" flipH="1" flipV="1">
            <a:off x="3755883" y="-188508"/>
            <a:ext cx="1071126" cy="2348346"/>
          </a:xfrm>
          <a:prstGeom prst="curvedConnector3">
            <a:avLst>
              <a:gd name="adj1" fmla="val -21342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 76"/>
          <p:cNvCxnSpPr>
            <a:stCxn id="31" idx="2"/>
            <a:endCxn id="50" idx="1"/>
          </p:cNvCxnSpPr>
          <p:nvPr/>
        </p:nvCxnSpPr>
        <p:spPr>
          <a:xfrm rot="16200000" flipH="1">
            <a:off x="2844918" y="2034653"/>
            <a:ext cx="1553311" cy="1008600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구부러진 연결선 79"/>
          <p:cNvCxnSpPr>
            <a:stCxn id="50" idx="3"/>
            <a:endCxn id="30" idx="1"/>
          </p:cNvCxnSpPr>
          <p:nvPr/>
        </p:nvCxnSpPr>
        <p:spPr>
          <a:xfrm flipH="1">
            <a:off x="2626822" y="3315609"/>
            <a:ext cx="3543982" cy="1399754"/>
          </a:xfrm>
          <a:prstGeom prst="curvedConnector5">
            <a:avLst>
              <a:gd name="adj1" fmla="val -6450"/>
              <a:gd name="adj2" fmla="val 74531"/>
              <a:gd name="adj3" fmla="val 1064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27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98937" y="107789"/>
            <a:ext cx="294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MavenProject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Dynamic Project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DB </a:t>
            </a:r>
            <a:r>
              <a:rPr lang="ko-KR" altLang="en-US" sz="1200" dirty="0" smtClean="0"/>
              <a:t>연결 비교</a:t>
            </a:r>
            <a:r>
              <a:rPr lang="en-US" altLang="ko-KR" sz="1200" dirty="0" smtClean="0"/>
              <a:t>.-2</a:t>
            </a:r>
            <a:endParaRPr lang="ko-KR" altLang="en-US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0" y="182880"/>
            <a:ext cx="4098093" cy="5839280"/>
            <a:chOff x="0" y="182880"/>
            <a:chExt cx="4098093" cy="58392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2880"/>
              <a:ext cx="4080341" cy="395563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7" y="4123110"/>
              <a:ext cx="4081466" cy="1899050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349135" y="1288473"/>
            <a:ext cx="2768138" cy="174567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88873" y="182880"/>
            <a:ext cx="1928552" cy="1015663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Annotation-</a:t>
            </a:r>
            <a:r>
              <a:rPr lang="en-US" altLang="ko-KR" sz="1000" b="1" dirty="0" err="1" smtClean="0"/>
              <a:t>config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어노테이션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사용설정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b="1" dirty="0" smtClean="0"/>
              <a:t>Component-Scan</a:t>
            </a:r>
            <a:r>
              <a:rPr lang="en-US" altLang="ko-KR" sz="1000" dirty="0" smtClean="0"/>
              <a:t> : </a:t>
            </a:r>
            <a:r>
              <a:rPr lang="ko-KR" altLang="en-US" sz="1000" dirty="0" err="1" smtClean="0"/>
              <a:t>어노테이션이</a:t>
            </a:r>
            <a:r>
              <a:rPr lang="ko-KR" altLang="en-US" sz="1000" dirty="0" smtClean="0"/>
              <a:t> 사용된 파일들을 스캔할 </a:t>
            </a:r>
            <a:r>
              <a:rPr lang="ko-KR" altLang="en-US" sz="1000" dirty="0" err="1" smtClean="0"/>
              <a:t>폴더지정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하위 폴더의 파일까지 전부 스캔한다</a:t>
            </a:r>
            <a:r>
              <a:rPr lang="en-US" altLang="ko-KR" sz="1000" dirty="0" smtClean="0"/>
              <a:t>.)</a:t>
            </a:r>
            <a:endParaRPr lang="ko-KR" altLang="en-US" sz="1000" dirty="0"/>
          </a:p>
        </p:txBody>
      </p:sp>
      <p:cxnSp>
        <p:nvCxnSpPr>
          <p:cNvPr id="9" name="직선 화살표 연결선 8"/>
          <p:cNvCxnSpPr>
            <a:stCxn id="6" idx="3"/>
            <a:endCxn id="7" idx="1"/>
          </p:cNvCxnSpPr>
          <p:nvPr/>
        </p:nvCxnSpPr>
        <p:spPr>
          <a:xfrm flipV="1">
            <a:off x="3117273" y="690712"/>
            <a:ext cx="1371600" cy="685045"/>
          </a:xfrm>
          <a:prstGeom prst="straightConnector1">
            <a:avLst/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49135" y="1546167"/>
            <a:ext cx="3374967" cy="250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88873" y="1365417"/>
            <a:ext cx="1928552" cy="861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DB</a:t>
            </a:r>
            <a:r>
              <a:rPr lang="ko-KR" altLang="en-US" sz="1000" dirty="0" err="1" smtClean="0"/>
              <a:t>연결관련</a:t>
            </a:r>
            <a:r>
              <a:rPr lang="ko-KR" altLang="en-US" sz="1000" dirty="0" smtClean="0"/>
              <a:t> 설정이</a:t>
            </a:r>
            <a:r>
              <a:rPr lang="en-US" altLang="ko-KR" sz="1000" dirty="0" smtClean="0"/>
              <a:t>(</a:t>
            </a:r>
            <a:r>
              <a:rPr lang="en-US" altLang="ko-KR" sz="1000" dirty="0"/>
              <a:t>context</a:t>
            </a:r>
            <a:endParaRPr lang="ko-KR" altLang="en-US" sz="1000" dirty="0"/>
          </a:p>
          <a:p>
            <a:r>
              <a:rPr lang="en-US" altLang="ko-KR" sz="1000" dirty="0" smtClean="0"/>
              <a:t>) </a:t>
            </a:r>
            <a:r>
              <a:rPr lang="ko-KR" altLang="en-US" sz="1000" dirty="0" smtClean="0"/>
              <a:t>작성된 파일을 </a:t>
            </a:r>
            <a:r>
              <a:rPr lang="ko-KR" altLang="en-US" sz="1000" dirty="0" err="1" smtClean="0"/>
              <a:t>읽어들인다</a:t>
            </a:r>
            <a:r>
              <a:rPr lang="en-US" altLang="ko-KR" sz="1000" dirty="0" smtClean="0"/>
              <a:t>.[Dynamic Project</a:t>
            </a:r>
            <a:r>
              <a:rPr lang="ko-KR" altLang="en-US" sz="1000" dirty="0" smtClean="0"/>
              <a:t>의 </a:t>
            </a:r>
            <a:r>
              <a:rPr lang="en-US" altLang="ko-KR" sz="1000" dirty="0" err="1" smtClean="0"/>
              <a:t>InitialContext</a:t>
            </a:r>
            <a:r>
              <a:rPr lang="ko-KR" altLang="en-US" sz="1000" dirty="0" smtClean="0"/>
              <a:t>객체 생성 </a:t>
            </a:r>
            <a:r>
              <a:rPr lang="en-US" altLang="ko-KR" sz="1000" dirty="0" smtClean="0"/>
              <a:t>= DB</a:t>
            </a:r>
            <a:r>
              <a:rPr lang="ko-KR" altLang="en-US" sz="1000" dirty="0" smtClean="0"/>
              <a:t>연결 설정 정보</a:t>
            </a:r>
            <a:r>
              <a:rPr lang="en-US" altLang="ko-KR" sz="1000" dirty="0" smtClean="0"/>
              <a:t>]</a:t>
            </a:r>
            <a:r>
              <a:rPr lang="ko-KR" altLang="en-US" sz="1000" dirty="0" smtClean="0"/>
              <a:t>이라고 </a:t>
            </a:r>
            <a:r>
              <a:rPr lang="ko-KR" altLang="en-US" sz="1000" dirty="0" err="1" smtClean="0"/>
              <a:t>보면됨</a:t>
            </a:r>
            <a:endParaRPr lang="ko-KR" altLang="en-US" sz="1000" dirty="0"/>
          </a:p>
        </p:txBody>
      </p:sp>
      <p:cxnSp>
        <p:nvCxnSpPr>
          <p:cNvPr id="13" name="직선 화살표 연결선 12"/>
          <p:cNvCxnSpPr>
            <a:stCxn id="10" idx="3"/>
            <a:endCxn id="11" idx="1"/>
          </p:cNvCxnSpPr>
          <p:nvPr/>
        </p:nvCxnSpPr>
        <p:spPr>
          <a:xfrm>
            <a:off x="3724102" y="1671236"/>
            <a:ext cx="764771" cy="125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9135" y="1796304"/>
            <a:ext cx="3731206" cy="755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41870" y="1375756"/>
            <a:ext cx="1928552" cy="20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Dynamic Project</a:t>
            </a:r>
            <a:r>
              <a:rPr lang="ko-KR" altLang="en-US" sz="1000" dirty="0" smtClean="0"/>
              <a:t>에서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InitialContext.lookup</a:t>
            </a:r>
            <a:r>
              <a:rPr lang="en-US" altLang="ko-KR" sz="1000" dirty="0" smtClean="0"/>
              <a:t>()</a:t>
            </a:r>
            <a:r>
              <a:rPr lang="ko-KR" altLang="en-US" sz="1000" dirty="0" err="1" smtClean="0"/>
              <a:t>메소드를</a:t>
            </a:r>
            <a:r>
              <a:rPr lang="ko-KR" altLang="en-US" sz="1000" dirty="0" smtClean="0"/>
              <a:t> 통해 </a:t>
            </a:r>
            <a:r>
              <a:rPr lang="en-US" altLang="ko-KR" sz="1000" dirty="0" err="1" smtClean="0"/>
              <a:t>DataSource</a:t>
            </a:r>
            <a:r>
              <a:rPr lang="ko-KR" altLang="en-US" sz="1000" dirty="0" smtClean="0"/>
              <a:t>객체를 반환 받은 것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결국은 </a:t>
            </a:r>
            <a:r>
              <a:rPr lang="en-US" altLang="ko-KR" sz="1000" dirty="0" err="1" smtClean="0"/>
              <a:t>DataSource</a:t>
            </a:r>
            <a:r>
              <a:rPr lang="ko-KR" altLang="en-US" sz="1000" dirty="0" smtClean="0"/>
              <a:t>객의 생성</a:t>
            </a:r>
            <a:r>
              <a:rPr lang="en-US" altLang="ko-KR" sz="1000" dirty="0" smtClean="0"/>
              <a:t>).</a:t>
            </a:r>
            <a:br>
              <a:rPr lang="en-US" altLang="ko-KR" sz="1000" dirty="0" smtClean="0"/>
            </a:br>
            <a:r>
              <a:rPr lang="ko-KR" altLang="en-US" sz="1000" dirty="0" smtClean="0"/>
              <a:t>과 동일하게 </a:t>
            </a:r>
            <a:r>
              <a:rPr lang="en-US" altLang="ko-KR" sz="1000" dirty="0" smtClean="0"/>
              <a:t>Spring</a:t>
            </a:r>
            <a:r>
              <a:rPr lang="ko-KR" altLang="en-US" sz="1000" dirty="0" smtClean="0"/>
              <a:t>에선 </a:t>
            </a:r>
            <a:r>
              <a:rPr lang="en-US" altLang="ko-KR" sz="1000" dirty="0" err="1" smtClean="0"/>
              <a:t>DataSource</a:t>
            </a:r>
            <a:r>
              <a:rPr lang="en-US" altLang="ko-KR" sz="1000" dirty="0" smtClean="0"/>
              <a:t> Bean</a:t>
            </a:r>
            <a:r>
              <a:rPr lang="ko-KR" altLang="en-US" sz="1000" dirty="0" smtClean="0"/>
              <a:t>객체를 생성하기 위해 필요한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설정들을 </a:t>
            </a:r>
            <a:r>
              <a:rPr lang="en-US" altLang="ko-KR" sz="1000" dirty="0" err="1" smtClean="0"/>
              <a:t>DataSource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속성</a:t>
            </a:r>
            <a:r>
              <a:rPr lang="en-US" altLang="ko-KR" sz="1000" dirty="0" smtClean="0"/>
              <a:t>(Properties)</a:t>
            </a:r>
            <a:r>
              <a:rPr lang="ko-KR" altLang="en-US" sz="1000" dirty="0" smtClean="0"/>
              <a:t>에 주입하고 있다</a:t>
            </a:r>
            <a:r>
              <a:rPr lang="en-US" altLang="ko-KR" sz="1000" dirty="0" smtClean="0"/>
              <a:t>. ${</a:t>
            </a:r>
            <a:r>
              <a:rPr lang="en-US" altLang="ko-KR" sz="1000" dirty="0" err="1" smtClean="0"/>
              <a:t>jdbc.username</a:t>
            </a:r>
            <a:r>
              <a:rPr lang="en-US" altLang="ko-KR" sz="1000" dirty="0" smtClean="0"/>
              <a:t>} </a:t>
            </a:r>
            <a:r>
              <a:rPr lang="ko-KR" altLang="en-US" sz="1000" dirty="0" smtClean="0"/>
              <a:t>등의 </a:t>
            </a:r>
            <a:r>
              <a:rPr lang="en-US" altLang="ko-KR" sz="1000" dirty="0" smtClean="0"/>
              <a:t>value</a:t>
            </a:r>
            <a:r>
              <a:rPr lang="ko-KR" altLang="en-US" sz="1000" dirty="0" smtClean="0"/>
              <a:t>는 </a:t>
            </a:r>
            <a:r>
              <a:rPr lang="en-US" altLang="ko-KR" sz="1000" dirty="0" err="1" smtClean="0"/>
              <a:t>jdbc.properties</a:t>
            </a:r>
            <a:r>
              <a:rPr lang="ko-KR" altLang="en-US" sz="1000" dirty="0" smtClean="0"/>
              <a:t>에 </a:t>
            </a:r>
            <a:r>
              <a:rPr lang="ko-KR" altLang="en-US" sz="1000" dirty="0" err="1" smtClean="0"/>
              <a:t>정의되어있다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80341" y="2280914"/>
            <a:ext cx="2561529" cy="248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49135" y="2552007"/>
            <a:ext cx="3731206" cy="6567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596938" y="2552007"/>
            <a:ext cx="1820487" cy="10156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META-INF</a:t>
            </a:r>
            <a:r>
              <a:rPr lang="ko-KR" altLang="en-US" sz="1000" dirty="0" smtClean="0"/>
              <a:t>폴더 내부의 </a:t>
            </a:r>
            <a:r>
              <a:rPr lang="en-US" altLang="ko-KR" sz="1000" dirty="0" smtClean="0"/>
              <a:t>context.xml </a:t>
            </a:r>
            <a:r>
              <a:rPr lang="ko-KR" altLang="en-US" sz="1000" dirty="0" smtClean="0"/>
              <a:t>에 작성되어진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연결 설정을 이용하여</a:t>
            </a:r>
            <a:r>
              <a:rPr lang="en-US" altLang="ko-KR" sz="1000" dirty="0" smtClean="0"/>
              <a:t>,</a:t>
            </a:r>
            <a:br>
              <a:rPr lang="en-US" altLang="ko-KR" sz="1000" dirty="0" smtClean="0"/>
            </a:br>
            <a:r>
              <a:rPr lang="en-US" altLang="ko-KR" sz="1000" dirty="0" smtClean="0"/>
              <a:t>Tomcat</a:t>
            </a:r>
            <a:r>
              <a:rPr lang="ko-KR" altLang="en-US" sz="1000" dirty="0" smtClean="0"/>
              <a:t>에서 제공하는 </a:t>
            </a:r>
            <a:r>
              <a:rPr lang="en-US" altLang="ko-KR" sz="1000" dirty="0" err="1" smtClean="0"/>
              <a:t>DataSource</a:t>
            </a:r>
            <a:r>
              <a:rPr lang="en-US" altLang="ko-KR" sz="1000" dirty="0" smtClean="0"/>
              <a:t> Bean </a:t>
            </a:r>
            <a:r>
              <a:rPr lang="ko-KR" altLang="en-US" sz="1000" dirty="0" smtClean="0"/>
              <a:t>객체를 </a:t>
            </a:r>
            <a:r>
              <a:rPr lang="ko-KR" altLang="en-US" sz="1000" dirty="0" err="1" smtClean="0"/>
              <a:t>생성할수</a:t>
            </a:r>
            <a:r>
              <a:rPr lang="ko-KR" altLang="en-US" sz="1000" dirty="0" smtClean="0"/>
              <a:t>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24" name="직선 화살표 연결선 23"/>
          <p:cNvCxnSpPr>
            <a:stCxn id="21" idx="3"/>
            <a:endCxn id="22" idx="1"/>
          </p:cNvCxnSpPr>
          <p:nvPr/>
        </p:nvCxnSpPr>
        <p:spPr>
          <a:xfrm>
            <a:off x="4080341" y="2880360"/>
            <a:ext cx="516597" cy="17947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49135" y="3208713"/>
            <a:ext cx="3731206" cy="143810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596938" y="3611326"/>
            <a:ext cx="2360210" cy="30162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Dynamic Project</a:t>
            </a:r>
            <a:r>
              <a:rPr lang="ko-KR" altLang="en-US" sz="1000" dirty="0" smtClean="0"/>
              <a:t>에선</a:t>
            </a:r>
            <a:r>
              <a:rPr lang="en-US" altLang="ko-KR" sz="1000" dirty="0"/>
              <a:t> </a:t>
            </a:r>
            <a:r>
              <a:rPr lang="en-US" altLang="ko-KR" sz="1000" dirty="0" err="1" smtClean="0"/>
              <a:t>DataSource</a:t>
            </a:r>
            <a:r>
              <a:rPr lang="ko-KR" altLang="en-US" sz="1000" dirty="0" smtClean="0"/>
              <a:t>로 부터 </a:t>
            </a:r>
            <a:r>
              <a:rPr lang="en-US" altLang="ko-KR" sz="1000" dirty="0" err="1" smtClean="0"/>
              <a:t>getConnection</a:t>
            </a:r>
            <a:r>
              <a:rPr lang="en-US" altLang="ko-KR" sz="1000" dirty="0" smtClean="0"/>
              <a:t>()</a:t>
            </a:r>
            <a:r>
              <a:rPr lang="ko-KR" altLang="en-US" sz="1000" dirty="0" err="1" smtClean="0"/>
              <a:t>메소드를</a:t>
            </a:r>
            <a:r>
              <a:rPr lang="ko-KR" altLang="en-US" sz="1000" dirty="0" smtClean="0"/>
              <a:t> 통해 </a:t>
            </a:r>
            <a:r>
              <a:rPr lang="en-US" altLang="ko-KR" sz="1000" dirty="0" smtClean="0"/>
              <a:t>Connection</a:t>
            </a:r>
            <a:r>
              <a:rPr lang="ko-KR" altLang="en-US" sz="1000" dirty="0" smtClean="0"/>
              <a:t>객체를 얻었으며</a:t>
            </a:r>
            <a:r>
              <a:rPr lang="en-US" altLang="ko-KR" sz="1000" dirty="0" smtClean="0"/>
              <a:t>, Connection </a:t>
            </a:r>
            <a:r>
              <a:rPr lang="ko-KR" altLang="en-US" sz="1000" dirty="0" err="1" smtClean="0"/>
              <a:t>객체로부터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PrepareStatement</a:t>
            </a:r>
            <a:r>
              <a:rPr lang="en-US" altLang="ko-KR" sz="1000" dirty="0" smtClean="0"/>
              <a:t>()</a:t>
            </a:r>
            <a:r>
              <a:rPr lang="ko-KR" altLang="en-US" sz="1000" dirty="0" err="1" smtClean="0"/>
              <a:t>메소드에</a:t>
            </a:r>
            <a:r>
              <a:rPr lang="ko-KR" altLang="en-US" sz="1000" dirty="0" smtClean="0"/>
              <a:t> 인자로 </a:t>
            </a:r>
            <a:r>
              <a:rPr lang="en-US" altLang="ko-KR" sz="1000" dirty="0" smtClean="0"/>
              <a:t>SQL DML </a:t>
            </a:r>
            <a:r>
              <a:rPr lang="ko-KR" altLang="en-US" sz="1000" dirty="0" smtClean="0"/>
              <a:t>문자열을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넣어 </a:t>
            </a:r>
            <a:r>
              <a:rPr lang="en-US" altLang="ko-KR" sz="1000" dirty="0" err="1" smtClean="0"/>
              <a:t>PreparedStatement</a:t>
            </a:r>
            <a:r>
              <a:rPr lang="en-US" altLang="ko-KR" sz="1000" dirty="0" smtClean="0"/>
              <a:t> </a:t>
            </a:r>
            <a:r>
              <a:rPr lang="ko-KR" altLang="en-US" sz="1000" dirty="0"/>
              <a:t>객체를 </a:t>
            </a:r>
            <a:r>
              <a:rPr lang="ko-KR" altLang="en-US" sz="1000" dirty="0" err="1" smtClean="0"/>
              <a:t>반환받고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1000" dirty="0" err="1" smtClean="0"/>
              <a:t>PreparedStatement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객체의</a:t>
            </a:r>
            <a:r>
              <a:rPr lang="en-US" altLang="ko-KR" sz="1000" dirty="0" err="1" smtClean="0"/>
              <a:t>updateQuery</a:t>
            </a:r>
            <a:r>
              <a:rPr lang="en-US" altLang="ko-KR" sz="1000" dirty="0" smtClean="0"/>
              <a:t>()</a:t>
            </a:r>
            <a:r>
              <a:rPr lang="ko-KR" altLang="en-US" sz="1000" dirty="0" smtClean="0"/>
              <a:t>또는 </a:t>
            </a:r>
            <a:r>
              <a:rPr lang="en-US" altLang="ko-KR" sz="1000" dirty="0" err="1" smtClean="0"/>
              <a:t>executeQuery</a:t>
            </a:r>
            <a:r>
              <a:rPr lang="en-US" altLang="ko-KR" sz="1000" dirty="0" smtClean="0"/>
              <a:t>()</a:t>
            </a:r>
            <a:r>
              <a:rPr lang="ko-KR" altLang="en-US" sz="1000" dirty="0" err="1" smtClean="0"/>
              <a:t>메소드를</a:t>
            </a:r>
            <a:r>
              <a:rPr lang="ko-KR" altLang="en-US" sz="1000" dirty="0" smtClean="0"/>
              <a:t> 통해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의 결과값을 받아왔었다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하지만 이러한 </a:t>
            </a:r>
            <a:r>
              <a:rPr lang="en-US" altLang="ko-KR" sz="1000" dirty="0" err="1" smtClean="0"/>
              <a:t>PreparedStatement</a:t>
            </a:r>
            <a:r>
              <a:rPr lang="ko-KR" altLang="en-US" sz="1000" dirty="0" smtClean="0"/>
              <a:t>방식은 특히 </a:t>
            </a:r>
            <a:r>
              <a:rPr lang="en-US" altLang="ko-KR" sz="1000" dirty="0" smtClean="0"/>
              <a:t>SQL</a:t>
            </a:r>
            <a:r>
              <a:rPr lang="ko-KR" altLang="en-US" sz="1000" dirty="0" smtClean="0"/>
              <a:t>문을 작성하는데 있어 비효율적이었고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이를 해소하기 위해 </a:t>
            </a:r>
            <a:r>
              <a:rPr lang="en-US" altLang="ko-KR" sz="1000" dirty="0" err="1" smtClean="0"/>
              <a:t>myBatis</a:t>
            </a:r>
            <a:r>
              <a:rPr lang="ko-KR" altLang="en-US" sz="1000" dirty="0" smtClean="0"/>
              <a:t>라는 라이브러리를 통해 </a:t>
            </a:r>
            <a:r>
              <a:rPr lang="en-US" altLang="ko-KR" sz="1000" dirty="0" smtClean="0"/>
              <a:t>SQL</a:t>
            </a:r>
            <a:r>
              <a:rPr lang="ko-KR" altLang="en-US" sz="1000" dirty="0" smtClean="0"/>
              <a:t>문의 작성을 더욱 쉽게 할 수 있도록 변경되었다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err="1" smtClean="0"/>
              <a:t>sqlSessionFactory</a:t>
            </a:r>
            <a:r>
              <a:rPr lang="ko-KR" altLang="en-US" sz="1000" dirty="0" smtClean="0"/>
              <a:t>는 </a:t>
            </a:r>
            <a:r>
              <a:rPr lang="en-US" altLang="ko-KR" sz="1000" dirty="0" err="1" smtClean="0"/>
              <a:t>Mybatis</a:t>
            </a:r>
            <a:r>
              <a:rPr lang="ko-KR" altLang="en-US" sz="1000" dirty="0" smtClean="0"/>
              <a:t>연결에 필요한 </a:t>
            </a:r>
            <a:r>
              <a:rPr lang="en-US" altLang="ko-KR" sz="1000" dirty="0" smtClean="0"/>
              <a:t>Bean</a:t>
            </a:r>
            <a:r>
              <a:rPr lang="ko-KR" altLang="en-US" sz="1000" dirty="0" smtClean="0"/>
              <a:t>이다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28" name="직선 화살표 연결선 27"/>
          <p:cNvCxnSpPr>
            <a:stCxn id="25" idx="3"/>
            <a:endCxn id="26" idx="1"/>
          </p:cNvCxnSpPr>
          <p:nvPr/>
        </p:nvCxnSpPr>
        <p:spPr>
          <a:xfrm>
            <a:off x="4080341" y="3927764"/>
            <a:ext cx="516597" cy="11916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49135" y="4646815"/>
            <a:ext cx="3731206" cy="47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29" idx="3"/>
            <a:endCxn id="34" idx="3"/>
          </p:cNvCxnSpPr>
          <p:nvPr/>
        </p:nvCxnSpPr>
        <p:spPr>
          <a:xfrm>
            <a:off x="4080341" y="4883123"/>
            <a:ext cx="184006" cy="1359684"/>
          </a:xfrm>
          <a:prstGeom prst="bentConnector3">
            <a:avLst>
              <a:gd name="adj1" fmla="val 2242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60238" y="5704198"/>
            <a:ext cx="170410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프로그램에서 사용하는 </a:t>
            </a:r>
            <a:r>
              <a:rPr lang="en-US" altLang="ko-KR" sz="800" dirty="0" err="1" smtClean="0"/>
              <a:t>Sql</a:t>
            </a:r>
            <a:r>
              <a:rPr lang="ko-KR" altLang="en-US" sz="800" dirty="0" smtClean="0"/>
              <a:t>문이 작성된 </a:t>
            </a:r>
            <a:r>
              <a:rPr lang="en-US" altLang="ko-KR" sz="800" dirty="0" err="1" smtClean="0"/>
              <a:t>mybatis</a:t>
            </a:r>
            <a:r>
              <a:rPr lang="en-US" altLang="ko-KR" sz="800" dirty="0" smtClean="0"/>
              <a:t> xml</a:t>
            </a:r>
            <a:r>
              <a:rPr lang="ko-KR" altLang="en-US" sz="800" dirty="0" smtClean="0"/>
              <a:t>문서내의 </a:t>
            </a:r>
            <a:r>
              <a:rPr lang="en-US" altLang="ko-KR" sz="800" dirty="0" smtClean="0"/>
              <a:t>DML</a:t>
            </a:r>
            <a:r>
              <a:rPr lang="ko-KR" altLang="en-US" sz="800" dirty="0" smtClean="0"/>
              <a:t>문 고유의 </a:t>
            </a:r>
            <a:r>
              <a:rPr lang="en-US" altLang="ko-KR" sz="800" dirty="0" smtClean="0"/>
              <a:t>ID</a:t>
            </a:r>
            <a:r>
              <a:rPr lang="ko-KR" altLang="en-US" sz="800" dirty="0" smtClean="0"/>
              <a:t>와 그 </a:t>
            </a:r>
            <a:r>
              <a:rPr lang="en-US" altLang="ko-KR" sz="800" dirty="0" smtClean="0"/>
              <a:t>ID</a:t>
            </a:r>
            <a:r>
              <a:rPr lang="ko-KR" altLang="en-US" sz="800" dirty="0" smtClean="0"/>
              <a:t>값을 호출하는 </a:t>
            </a:r>
            <a:r>
              <a:rPr lang="ko-KR" altLang="en-US" sz="800" dirty="0" err="1" smtClean="0"/>
              <a:t>메소드의</a:t>
            </a:r>
            <a:r>
              <a:rPr lang="ko-KR" altLang="en-US" sz="800" dirty="0" smtClean="0"/>
              <a:t> 명을 </a:t>
            </a:r>
            <a:r>
              <a:rPr lang="ko-KR" altLang="en-US" sz="800" dirty="0" err="1" smtClean="0"/>
              <a:t>일치시키는것으로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질의문을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실행시킬수</a:t>
            </a:r>
            <a:r>
              <a:rPr lang="ko-KR" altLang="en-US" sz="800" dirty="0" smtClean="0"/>
              <a:t> 있는데 이것을 </a:t>
            </a:r>
            <a:r>
              <a:rPr lang="en-US" altLang="ko-KR" sz="800" dirty="0" smtClean="0"/>
              <a:t>mapping</a:t>
            </a:r>
            <a:r>
              <a:rPr lang="ko-KR" altLang="en-US" sz="800" dirty="0" smtClean="0"/>
              <a:t>시키는 파일이 존재하는 폴더를 </a:t>
            </a:r>
            <a:r>
              <a:rPr lang="en-US" altLang="ko-KR" sz="800" dirty="0" smtClean="0"/>
              <a:t>Scan</a:t>
            </a:r>
            <a:r>
              <a:rPr lang="ko-KR" altLang="en-US" sz="800" dirty="0" smtClean="0"/>
              <a:t>하는 </a:t>
            </a:r>
            <a:r>
              <a:rPr lang="en-US" altLang="ko-KR" sz="800" dirty="0" smtClean="0"/>
              <a:t>Bean</a:t>
            </a:r>
            <a:r>
              <a:rPr lang="ko-KR" altLang="en-US" sz="800" dirty="0" smtClean="0"/>
              <a:t>을 등록하는 작업이다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8" name="직사각형 37"/>
          <p:cNvSpPr/>
          <p:nvPr/>
        </p:nvSpPr>
        <p:spPr>
          <a:xfrm>
            <a:off x="349135" y="5119431"/>
            <a:ext cx="3731206" cy="52491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8" idx="2"/>
          </p:cNvCxnSpPr>
          <p:nvPr/>
        </p:nvCxnSpPr>
        <p:spPr>
          <a:xfrm flipH="1">
            <a:off x="1758020" y="5644342"/>
            <a:ext cx="456718" cy="4513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66276" y="6092127"/>
            <a:ext cx="1761371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Transaction </a:t>
            </a:r>
            <a:r>
              <a:rPr lang="en-US" altLang="ko-KR" sz="1000" dirty="0" err="1" smtClean="0"/>
              <a:t>Annotaion</a:t>
            </a:r>
            <a:r>
              <a:rPr lang="ko-KR" altLang="en-US" sz="1000" dirty="0" smtClean="0"/>
              <a:t>을 사용하기 위한 설정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6957148" y="4138516"/>
            <a:ext cx="116438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35" y="3683563"/>
            <a:ext cx="2740744" cy="1435868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7091099" y="4196706"/>
            <a:ext cx="896484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기존 </a:t>
            </a:r>
            <a:r>
              <a:rPr lang="en-US" altLang="ko-KR" sz="1000" dirty="0" smtClean="0"/>
              <a:t>dynamic Project</a:t>
            </a:r>
            <a:r>
              <a:rPr lang="ko-KR" altLang="en-US" sz="1000" dirty="0" smtClean="0"/>
              <a:t>에서 </a:t>
            </a:r>
            <a:r>
              <a:rPr lang="en-US" altLang="ko-KR" sz="1000" dirty="0" smtClean="0"/>
              <a:t>DML </a:t>
            </a:r>
            <a:r>
              <a:rPr lang="ko-KR" altLang="en-US" sz="1000" dirty="0" smtClean="0"/>
              <a:t>쿼리를 사용하였던 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5035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088284" y="707825"/>
            <a:ext cx="3951247" cy="2513409"/>
            <a:chOff x="6098935" y="1125692"/>
            <a:chExt cx="5801535" cy="341042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935" y="1125692"/>
              <a:ext cx="5801535" cy="3410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6451597" y="1257773"/>
              <a:ext cx="2357119" cy="33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Spring</a:t>
              </a:r>
              <a:r>
                <a:rPr lang="ko-KR" altLang="en-US" sz="1000" dirty="0"/>
                <a:t>의 </a:t>
              </a:r>
              <a:r>
                <a:rPr lang="en-US" altLang="ko-KR" sz="1000" dirty="0"/>
                <a:t>MVC </a:t>
              </a:r>
              <a:r>
                <a:rPr lang="ko-KR" altLang="en-US" sz="1000" dirty="0"/>
                <a:t>구조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803178" y="149629"/>
            <a:ext cx="31172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Dynamic Project</a:t>
            </a:r>
            <a:r>
              <a:rPr lang="ko-KR" altLang="en-US" sz="1300" dirty="0" smtClean="0"/>
              <a:t>의 </a:t>
            </a:r>
            <a:r>
              <a:rPr lang="en-US" altLang="ko-KR" sz="1300" dirty="0" smtClean="0"/>
              <a:t>Controller </a:t>
            </a:r>
            <a:r>
              <a:rPr lang="ko-KR" altLang="en-US" sz="1300" dirty="0" smtClean="0"/>
              <a:t>설정과 </a:t>
            </a:r>
            <a:r>
              <a:rPr lang="en-US" altLang="ko-KR" sz="1300" dirty="0" smtClean="0"/>
              <a:t>Maven Project</a:t>
            </a:r>
            <a:r>
              <a:rPr lang="ko-KR" altLang="en-US" sz="1300" dirty="0" smtClean="0"/>
              <a:t>의 </a:t>
            </a:r>
            <a:r>
              <a:rPr lang="en-US" altLang="ko-KR" sz="1300" dirty="0" smtClean="0"/>
              <a:t>Controller </a:t>
            </a:r>
            <a:r>
              <a:rPr lang="ko-KR" altLang="en-US" sz="1300" dirty="0" smtClean="0"/>
              <a:t>설정 비교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6" y="221283"/>
            <a:ext cx="6012705" cy="4409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391" y="5133110"/>
            <a:ext cx="4672950" cy="1254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391" y="3531610"/>
            <a:ext cx="3469576" cy="13659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구부러진 연결선 12"/>
          <p:cNvCxnSpPr>
            <a:stCxn id="7" idx="3"/>
            <a:endCxn id="8" idx="3"/>
          </p:cNvCxnSpPr>
          <p:nvPr/>
        </p:nvCxnSpPr>
        <p:spPr>
          <a:xfrm flipH="1" flipV="1">
            <a:off x="10232967" y="4214579"/>
            <a:ext cx="1203374" cy="1545690"/>
          </a:xfrm>
          <a:prstGeom prst="curvedConnector3">
            <a:avLst>
              <a:gd name="adj1" fmla="val -1899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46030" y="3456796"/>
            <a:ext cx="169350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DispatcherServlet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Controller Mapping</a:t>
            </a:r>
            <a:r>
              <a:rPr lang="ko-KR" altLang="en-US" sz="1000" dirty="0" smtClean="0"/>
              <a:t>에 관한 설정파일을 등록하였었다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17" name="구부러진 연결선 16"/>
          <p:cNvCxnSpPr>
            <a:stCxn id="8" idx="1"/>
          </p:cNvCxnSpPr>
          <p:nvPr/>
        </p:nvCxnSpPr>
        <p:spPr>
          <a:xfrm rot="10800000">
            <a:off x="4197927" y="2086495"/>
            <a:ext cx="2565464" cy="212808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24804" y="467961"/>
            <a:ext cx="203661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그러나 </a:t>
            </a:r>
            <a:r>
              <a:rPr lang="en-US" altLang="ko-KR" sz="1000" dirty="0" smtClean="0"/>
              <a:t>Spring MVC </a:t>
            </a:r>
            <a:r>
              <a:rPr lang="ko-KR" altLang="en-US" sz="1000" dirty="0" smtClean="0"/>
              <a:t>모델에선 </a:t>
            </a:r>
            <a:r>
              <a:rPr lang="en-US" altLang="ko-KR" sz="1000" dirty="0" err="1" smtClean="0"/>
              <a:t>DispatcherServlet</a:t>
            </a:r>
            <a:r>
              <a:rPr lang="ko-KR" altLang="en-US" sz="1000" dirty="0" smtClean="0"/>
              <a:t>에 </a:t>
            </a:r>
            <a:r>
              <a:rPr lang="en-US" altLang="ko-KR" sz="1000" dirty="0" err="1" smtClean="0"/>
              <a:t>mvc-config</a:t>
            </a:r>
            <a:r>
              <a:rPr lang="ko-KR" altLang="en-US" sz="1000" dirty="0" smtClean="0"/>
              <a:t>파일을 등록하였고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해당 파일 에 작성된 </a:t>
            </a:r>
            <a:r>
              <a:rPr lang="en-US" altLang="ko-KR" sz="1000" dirty="0" smtClean="0"/>
              <a:t>annotation-</a:t>
            </a:r>
            <a:r>
              <a:rPr lang="en-US" altLang="ko-KR" sz="1000" dirty="0" err="1" smtClean="0"/>
              <a:t>config</a:t>
            </a:r>
            <a:r>
              <a:rPr lang="ko-KR" altLang="en-US" sz="1000" dirty="0" smtClean="0"/>
              <a:t>와 </a:t>
            </a:r>
            <a:r>
              <a:rPr lang="en-US" altLang="ko-KR" sz="1000" dirty="0" smtClean="0"/>
              <a:t>component-scan</a:t>
            </a:r>
            <a:r>
              <a:rPr lang="ko-KR" altLang="en-US" sz="1000" dirty="0" smtClean="0"/>
              <a:t>을 통해 프로젝트 내 </a:t>
            </a:r>
            <a:r>
              <a:rPr lang="en-US" altLang="ko-KR" sz="1000" dirty="0" smtClean="0"/>
              <a:t>@Controller </a:t>
            </a:r>
            <a:r>
              <a:rPr lang="ko-KR" altLang="en-US" sz="1000" dirty="0" err="1" smtClean="0"/>
              <a:t>어노테이션이</a:t>
            </a:r>
            <a:r>
              <a:rPr lang="ko-KR" altLang="en-US" sz="1000" dirty="0" smtClean="0"/>
              <a:t> 사용된 파일을 </a:t>
            </a:r>
            <a:r>
              <a:rPr lang="en-US" altLang="ko-KR" sz="1000" dirty="0" smtClean="0"/>
              <a:t>Scan</a:t>
            </a:r>
            <a:r>
              <a:rPr lang="ko-KR" altLang="en-US" sz="1000" dirty="0" smtClean="0"/>
              <a:t>하여 </a:t>
            </a:r>
            <a:r>
              <a:rPr lang="en-US" altLang="ko-KR" sz="1000" dirty="0" smtClean="0"/>
              <a:t>Controller</a:t>
            </a:r>
            <a:r>
              <a:rPr lang="ko-KR" altLang="en-US" sz="1000" dirty="0" smtClean="0"/>
              <a:t>를 특정할 수 있게 되었으며</a:t>
            </a:r>
            <a:r>
              <a:rPr lang="en-US" altLang="ko-KR" sz="1000" dirty="0" smtClean="0"/>
              <a:t>, @</a:t>
            </a:r>
            <a:r>
              <a:rPr lang="en-US" altLang="ko-KR" sz="1000" dirty="0" err="1" smtClean="0"/>
              <a:t>RequestMapping</a:t>
            </a:r>
            <a:r>
              <a:rPr lang="ko-KR" altLang="en-US" sz="1000" dirty="0" smtClean="0"/>
              <a:t>이라는 </a:t>
            </a:r>
            <a:r>
              <a:rPr lang="ko-KR" altLang="en-US" sz="1000" dirty="0" err="1" smtClean="0"/>
              <a:t>어노테이션으로</a:t>
            </a:r>
            <a:r>
              <a:rPr lang="ko-KR" altLang="en-US" sz="1000" dirty="0" smtClean="0"/>
              <a:t> 요청</a:t>
            </a:r>
            <a:r>
              <a:rPr lang="en-US" altLang="ko-KR" sz="1000" dirty="0" smtClean="0"/>
              <a:t>URI </a:t>
            </a:r>
            <a:r>
              <a:rPr lang="ko-KR" altLang="en-US" sz="1000" dirty="0" smtClean="0"/>
              <a:t>까지 </a:t>
            </a:r>
            <a:r>
              <a:rPr lang="en-US" altLang="ko-KR" sz="1000" dirty="0" smtClean="0"/>
              <a:t>Controller</a:t>
            </a:r>
            <a:r>
              <a:rPr lang="ko-KR" altLang="en-US" sz="1000" dirty="0" smtClean="0"/>
              <a:t>안에서 등록할 수 있도록 변경되었다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548640" y="1870364"/>
            <a:ext cx="3649287" cy="382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48640" y="2951018"/>
            <a:ext cx="4289367" cy="7647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구부러진 연결선 23"/>
          <p:cNvCxnSpPr>
            <a:stCxn id="20" idx="1"/>
            <a:endCxn id="22" idx="1"/>
          </p:cNvCxnSpPr>
          <p:nvPr/>
        </p:nvCxnSpPr>
        <p:spPr>
          <a:xfrm rot="10800000" flipV="1">
            <a:off x="548640" y="2061556"/>
            <a:ext cx="12700" cy="1271847"/>
          </a:xfrm>
          <a:prstGeom prst="curvedConnector3">
            <a:avLst>
              <a:gd name="adj1" fmla="val 324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51513" y="4488873"/>
            <a:ext cx="24356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Controller</a:t>
            </a:r>
            <a:r>
              <a:rPr lang="ko-KR" altLang="en-US" sz="1000" dirty="0" smtClean="0"/>
              <a:t>로 부터 반환되어지는 객체 또는 문자열은 </a:t>
            </a:r>
            <a:r>
              <a:rPr lang="en-US" altLang="ko-KR" sz="1000" dirty="0" err="1" smtClean="0"/>
              <a:t>ViewResolver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객체에 의해 </a:t>
            </a:r>
            <a:r>
              <a:rPr lang="ko-KR" altLang="en-US" sz="1000" dirty="0" err="1" smtClean="0"/>
              <a:t>브라우져에</a:t>
            </a:r>
            <a:r>
              <a:rPr lang="ko-KR" altLang="en-US" sz="1000" dirty="0" smtClean="0"/>
              <a:t> 제공해야하는 적절한 </a:t>
            </a:r>
            <a:r>
              <a:rPr lang="en-US" altLang="ko-KR" sz="1000" dirty="0" smtClean="0"/>
              <a:t>View</a:t>
            </a:r>
            <a:r>
              <a:rPr lang="ko-KR" altLang="en-US" sz="1000" dirty="0" smtClean="0"/>
              <a:t>를 찾게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30" name="직선 화살표 연결선 29"/>
          <p:cNvCxnSpPr>
            <a:stCxn id="22" idx="2"/>
            <a:endCxn id="28" idx="0"/>
          </p:cNvCxnSpPr>
          <p:nvPr/>
        </p:nvCxnSpPr>
        <p:spPr>
          <a:xfrm>
            <a:off x="2693324" y="3715789"/>
            <a:ext cx="1276004" cy="773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48640" y="3773978"/>
            <a:ext cx="5286895" cy="65673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83266" y="5004262"/>
            <a:ext cx="2302239" cy="15696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Interceptors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transaction</a:t>
            </a:r>
            <a:r>
              <a:rPr lang="ko-KR" altLang="en-US" sz="1200" dirty="0" smtClean="0"/>
              <a:t>과 마찬가지로 </a:t>
            </a:r>
            <a:r>
              <a:rPr lang="en-US" altLang="ko-KR" sz="1200" dirty="0" smtClean="0"/>
              <a:t>AOP(</a:t>
            </a:r>
            <a:r>
              <a:rPr lang="ko-KR" altLang="en-US" sz="1200" dirty="0" err="1" smtClean="0"/>
              <a:t>관점지향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개발 설정을 이용하여 만들어진 모듈로 </a:t>
            </a:r>
            <a:r>
              <a:rPr lang="ko-KR" altLang="en-US" sz="1200" smtClean="0"/>
              <a:t>브라우저로 부터 요청이 </a:t>
            </a:r>
            <a:r>
              <a:rPr lang="ko-KR" altLang="en-US" sz="1200" dirty="0" smtClean="0"/>
              <a:t>들어온 시점이나 </a:t>
            </a:r>
            <a:r>
              <a:rPr lang="en-US" altLang="ko-KR" sz="1200" dirty="0" smtClean="0"/>
              <a:t>Controller</a:t>
            </a:r>
            <a:r>
              <a:rPr lang="ko-KR" altLang="en-US" sz="1200" dirty="0" smtClean="0"/>
              <a:t>로 부터 값이 반환되는 시점에 요청이나 값을 훔쳐 적합성을 검사하는데 사용된다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34" name="직선 화살표 연결선 33"/>
          <p:cNvCxnSpPr>
            <a:endCxn id="32" idx="0"/>
          </p:cNvCxnSpPr>
          <p:nvPr/>
        </p:nvCxnSpPr>
        <p:spPr>
          <a:xfrm flipH="1">
            <a:off x="1334386" y="4430712"/>
            <a:ext cx="12276" cy="57355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597" y="732764"/>
            <a:ext cx="3951247" cy="2513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6916"/>
          <a:stretch/>
        </p:blipFill>
        <p:spPr>
          <a:xfrm>
            <a:off x="2138176" y="1251373"/>
            <a:ext cx="2184442" cy="47514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40275" b="19775"/>
          <a:stretch/>
        </p:blipFill>
        <p:spPr>
          <a:xfrm>
            <a:off x="4324290" y="4767286"/>
            <a:ext cx="1519557" cy="187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2089"/>
          <a:stretch/>
        </p:blipFill>
        <p:spPr>
          <a:xfrm>
            <a:off x="129421" y="633569"/>
            <a:ext cx="2040201" cy="31388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04756" y="5054138"/>
            <a:ext cx="515389" cy="124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6" idx="3"/>
            <a:endCxn id="9" idx="2"/>
          </p:cNvCxnSpPr>
          <p:nvPr/>
        </p:nvCxnSpPr>
        <p:spPr>
          <a:xfrm>
            <a:off x="5320145" y="5116484"/>
            <a:ext cx="2510444" cy="886294"/>
          </a:xfrm>
          <a:prstGeom prst="bentConnector4">
            <a:avLst>
              <a:gd name="adj1" fmla="val 34520"/>
              <a:gd name="adj2" fmla="val 1257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53349" y="3448233"/>
            <a:ext cx="1554480" cy="2554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사용자의 브라우저로 </a:t>
            </a:r>
            <a:r>
              <a:rPr lang="ko-KR" altLang="en-US" sz="1000" dirty="0" err="1" smtClean="0"/>
              <a:t>부터</a:t>
            </a:r>
            <a:r>
              <a:rPr lang="ko-KR" altLang="en-US" sz="1000" dirty="0" smtClean="0"/>
              <a:t> 요청</a:t>
            </a:r>
            <a:r>
              <a:rPr lang="en-US" altLang="ko-KR" sz="1000" dirty="0" smtClean="0"/>
              <a:t>(URI)</a:t>
            </a:r>
            <a:r>
              <a:rPr lang="ko-KR" altLang="en-US" sz="1000" dirty="0" smtClean="0"/>
              <a:t>가 들어오면</a:t>
            </a:r>
            <a:r>
              <a:rPr lang="en-US" altLang="ko-KR" sz="1000" dirty="0" smtClean="0"/>
              <a:t>, web.xml</a:t>
            </a:r>
            <a:r>
              <a:rPr lang="ko-KR" altLang="en-US" sz="1000" dirty="0" smtClean="0"/>
              <a:t>에 등록된</a:t>
            </a:r>
            <a:endParaRPr lang="en-US" altLang="ko-KR" sz="1000" dirty="0" smtClean="0"/>
          </a:p>
          <a:p>
            <a:r>
              <a:rPr lang="en-US" altLang="ko-KR" sz="1000" dirty="0" smtClean="0"/>
              <a:t>Dispatcher Servlet</a:t>
            </a:r>
            <a:r>
              <a:rPr lang="ko-KR" altLang="en-US" sz="1000" dirty="0" smtClean="0"/>
              <a:t>이 그 요청을 받아들이며</a:t>
            </a:r>
            <a:r>
              <a:rPr lang="en-US" altLang="ko-KR" sz="1000" dirty="0" smtClean="0"/>
              <a:t>, Dispatcher Servlet </a:t>
            </a:r>
            <a:r>
              <a:rPr lang="ko-KR" altLang="en-US" sz="1000" dirty="0" smtClean="0"/>
              <a:t>내부에 등록된 </a:t>
            </a:r>
            <a:r>
              <a:rPr lang="en-US" altLang="ko-KR" sz="1000" dirty="0" smtClean="0"/>
              <a:t>mvc-config.xml</a:t>
            </a:r>
            <a:r>
              <a:rPr lang="ko-KR" altLang="en-US" sz="1000" dirty="0" smtClean="0"/>
              <a:t>설정 파일을 읽게 된다</a:t>
            </a:r>
            <a:r>
              <a:rPr lang="en-US" altLang="ko-KR" sz="1000" dirty="0" smtClean="0"/>
              <a:t>. 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err="1"/>
              <a:t>m</a:t>
            </a:r>
            <a:r>
              <a:rPr lang="en-US" altLang="ko-KR" sz="1000" dirty="0" err="1" smtClean="0"/>
              <a:t>vc-config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파일에는 </a:t>
            </a:r>
            <a:r>
              <a:rPr lang="en-US" altLang="ko-KR" sz="1000" dirty="0" smtClean="0"/>
              <a:t>Controller</a:t>
            </a:r>
            <a:r>
              <a:rPr lang="ko-KR" altLang="en-US" sz="1000" dirty="0" smtClean="0"/>
              <a:t>와 </a:t>
            </a:r>
            <a:r>
              <a:rPr lang="en-US" altLang="ko-KR" sz="1000" dirty="0" smtClean="0"/>
              <a:t>View Resolver, Interceptor</a:t>
            </a:r>
            <a:r>
              <a:rPr lang="ko-KR" altLang="en-US" sz="1000" dirty="0" smtClean="0"/>
              <a:t>관련 사항들이 작성되어 있으며</a:t>
            </a:r>
            <a:r>
              <a:rPr lang="en-US" altLang="ko-KR" sz="1000" dirty="0" smtClean="0"/>
              <a:t>,</a:t>
            </a:r>
          </a:p>
          <a:p>
            <a:r>
              <a:rPr lang="ko-KR" altLang="en-US" sz="1000" dirty="0" smtClean="0"/>
              <a:t>요청 </a:t>
            </a:r>
            <a:r>
              <a:rPr lang="en-US" altLang="ko-KR" sz="1000" dirty="0" smtClean="0"/>
              <a:t>URI</a:t>
            </a:r>
            <a:r>
              <a:rPr lang="ko-KR" altLang="en-US" sz="1000" dirty="0" smtClean="0"/>
              <a:t>는 첫번째로 </a:t>
            </a:r>
            <a:r>
              <a:rPr lang="ko-KR" altLang="en-US" sz="1000" dirty="0" err="1" smtClean="0"/>
              <a:t>인터셉터에</a:t>
            </a:r>
            <a:r>
              <a:rPr lang="ko-KR" altLang="en-US" sz="1000" dirty="0" smtClean="0"/>
              <a:t> 의해 제어된다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081549" y="353116"/>
            <a:ext cx="1313411" cy="8617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인터셉터에</a:t>
            </a:r>
            <a:r>
              <a:rPr lang="ko-KR" altLang="en-US" sz="1000" dirty="0" smtClean="0"/>
              <a:t> 의하여 제어된 </a:t>
            </a:r>
            <a:r>
              <a:rPr lang="en-US" altLang="ko-KR" sz="1000" dirty="0" smtClean="0"/>
              <a:t>URI</a:t>
            </a:r>
            <a:r>
              <a:rPr lang="ko-KR" altLang="en-US" sz="1000" dirty="0" smtClean="0"/>
              <a:t>는 다음으로 </a:t>
            </a:r>
            <a:r>
              <a:rPr lang="en-US" altLang="ko-KR" sz="1000" dirty="0" smtClean="0"/>
              <a:t>Controller</a:t>
            </a:r>
            <a:r>
              <a:rPr lang="ko-KR" altLang="en-US" sz="1000" dirty="0" smtClean="0"/>
              <a:t>로 </a:t>
            </a:r>
            <a:r>
              <a:rPr lang="en-US" altLang="ko-KR" sz="1000" dirty="0" smtClean="0"/>
              <a:t>URI</a:t>
            </a:r>
            <a:r>
              <a:rPr lang="ko-KR" altLang="en-US" sz="1000" dirty="0" smtClean="0"/>
              <a:t>처리 요청이 넘어가게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432129" y="2144684"/>
            <a:ext cx="1737493" cy="307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9" idx="0"/>
            <a:endCxn id="14" idx="2"/>
          </p:cNvCxnSpPr>
          <p:nvPr/>
        </p:nvCxnSpPr>
        <p:spPr>
          <a:xfrm rot="16200000" flipV="1">
            <a:off x="4067744" y="-314613"/>
            <a:ext cx="995978" cy="652971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endCxn id="11" idx="2"/>
          </p:cNvCxnSpPr>
          <p:nvPr/>
        </p:nvCxnSpPr>
        <p:spPr>
          <a:xfrm flipV="1">
            <a:off x="2169622" y="1214890"/>
            <a:ext cx="2568633" cy="1083579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56953" y="2533943"/>
            <a:ext cx="889461" cy="1261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11" idx="1"/>
            <a:endCxn id="21" idx="1"/>
          </p:cNvCxnSpPr>
          <p:nvPr/>
        </p:nvCxnSpPr>
        <p:spPr>
          <a:xfrm rot="10800000" flipV="1">
            <a:off x="556953" y="784002"/>
            <a:ext cx="3524596" cy="1813005"/>
          </a:xfrm>
          <a:prstGeom prst="bentConnector3">
            <a:avLst>
              <a:gd name="adj1" fmla="val 106486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56952" y="1529542"/>
            <a:ext cx="1080655" cy="5320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endCxn id="28" idx="2"/>
          </p:cNvCxnSpPr>
          <p:nvPr/>
        </p:nvCxnSpPr>
        <p:spPr>
          <a:xfrm>
            <a:off x="1456852" y="2597009"/>
            <a:ext cx="4410791" cy="774826"/>
          </a:xfrm>
          <a:prstGeom prst="bentConnector4">
            <a:avLst>
              <a:gd name="adj1" fmla="val 41977"/>
              <a:gd name="adj2" fmla="val 129503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59918" y="1432843"/>
            <a:ext cx="1415449" cy="193899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Controller</a:t>
            </a:r>
            <a:r>
              <a:rPr lang="ko-KR" altLang="en-US" sz="1000" dirty="0" smtClean="0"/>
              <a:t>에서는 </a:t>
            </a:r>
            <a:r>
              <a:rPr lang="ko-KR" altLang="en-US" sz="1000" dirty="0" err="1" smtClean="0"/>
              <a:t>메소드에</a:t>
            </a:r>
            <a:r>
              <a:rPr lang="ko-KR" altLang="en-US" sz="1000" dirty="0" smtClean="0"/>
              <a:t> 등록된 요청 </a:t>
            </a:r>
            <a:r>
              <a:rPr lang="en-US" altLang="ko-KR" sz="1000" dirty="0" smtClean="0"/>
              <a:t>URI</a:t>
            </a:r>
            <a:r>
              <a:rPr lang="ko-KR" altLang="en-US" sz="1000" dirty="0" smtClean="0"/>
              <a:t>에 맞는 </a:t>
            </a:r>
            <a:r>
              <a:rPr lang="ko-KR" altLang="en-US" sz="1000" dirty="0" err="1" smtClean="0"/>
              <a:t>메소드를</a:t>
            </a:r>
            <a:r>
              <a:rPr lang="ko-KR" altLang="en-US" sz="1000" dirty="0" smtClean="0"/>
              <a:t> 실행 시키며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해당 </a:t>
            </a:r>
            <a:r>
              <a:rPr lang="ko-KR" altLang="en-US" sz="1000" dirty="0" err="1" smtClean="0"/>
              <a:t>메소드</a:t>
            </a:r>
            <a:r>
              <a:rPr lang="ko-KR" altLang="en-US" sz="1000" dirty="0" smtClean="0"/>
              <a:t> 내 </a:t>
            </a:r>
            <a:r>
              <a:rPr lang="en-US" altLang="ko-KR" sz="1000" dirty="0" smtClean="0"/>
              <a:t>DB </a:t>
            </a:r>
            <a:r>
              <a:rPr lang="ko-KR" altLang="en-US" sz="1000" dirty="0" smtClean="0"/>
              <a:t>관련 처리가 필요하다면 </a:t>
            </a:r>
            <a:r>
              <a:rPr lang="en-US" altLang="ko-KR" sz="1000" dirty="0" smtClean="0"/>
              <a:t>Service</a:t>
            </a:r>
            <a:r>
              <a:rPr lang="ko-KR" altLang="en-US" sz="1000" dirty="0" smtClean="0"/>
              <a:t>를 실행 시키게 된다</a:t>
            </a:r>
            <a:r>
              <a:rPr lang="en-US" altLang="ko-KR" sz="1000" dirty="0" smtClean="0"/>
              <a:t>. (Service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DAO</a:t>
            </a:r>
            <a:r>
              <a:rPr lang="ko-KR" altLang="en-US" sz="1000" dirty="0" smtClean="0"/>
              <a:t>를 호출하여 </a:t>
            </a:r>
            <a:r>
              <a:rPr lang="en-US" altLang="ko-KR" sz="1000" dirty="0" smtClean="0"/>
              <a:t>DAO</a:t>
            </a:r>
            <a:r>
              <a:rPr lang="ko-KR" altLang="en-US" sz="1000" dirty="0" smtClean="0"/>
              <a:t>내 </a:t>
            </a:r>
            <a:r>
              <a:rPr lang="ko-KR" altLang="en-US" sz="1000" dirty="0" err="1" smtClean="0"/>
              <a:t>메소드를</a:t>
            </a:r>
            <a:r>
              <a:rPr lang="ko-KR" altLang="en-US" sz="1000" dirty="0" smtClean="0"/>
              <a:t> 통해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를 실질적으로 조작한다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cxnSp>
        <p:nvCxnSpPr>
          <p:cNvPr id="31" name="꺾인 연결선 30"/>
          <p:cNvCxnSpPr>
            <a:stCxn id="28" idx="1"/>
            <a:endCxn id="24" idx="3"/>
          </p:cNvCxnSpPr>
          <p:nvPr/>
        </p:nvCxnSpPr>
        <p:spPr>
          <a:xfrm rot="10800000">
            <a:off x="1637608" y="1795549"/>
            <a:ext cx="3522311" cy="606790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1126" y="4317055"/>
            <a:ext cx="1105726" cy="8617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Service</a:t>
            </a:r>
            <a:r>
              <a:rPr lang="ko-KR" altLang="en-US" sz="1000" dirty="0" smtClean="0"/>
              <a:t>에서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처리를 끝마친 반환 값은 </a:t>
            </a:r>
            <a:r>
              <a:rPr lang="en-US" altLang="ko-KR" sz="1000" dirty="0" smtClean="0"/>
              <a:t>Controller</a:t>
            </a:r>
            <a:r>
              <a:rPr lang="ko-KR" altLang="en-US" sz="1000" dirty="0" smtClean="0"/>
              <a:t>로 반환 되어진다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34" name="꺾인 연결선 33"/>
          <p:cNvCxnSpPr>
            <a:stCxn id="24" idx="1"/>
            <a:endCxn id="32" idx="1"/>
          </p:cNvCxnSpPr>
          <p:nvPr/>
        </p:nvCxnSpPr>
        <p:spPr>
          <a:xfrm rot="10800000" flipV="1">
            <a:off x="351126" y="1795548"/>
            <a:ext cx="205826" cy="2952393"/>
          </a:xfrm>
          <a:prstGeom prst="bentConnector3">
            <a:avLst>
              <a:gd name="adj1" fmla="val 21106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21" idx="2"/>
          </p:cNvCxnSpPr>
          <p:nvPr/>
        </p:nvCxnSpPr>
        <p:spPr>
          <a:xfrm rot="5400000" flipH="1" flipV="1">
            <a:off x="-9268" y="3306104"/>
            <a:ext cx="1656983" cy="36492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endCxn id="46" idx="1"/>
          </p:cNvCxnSpPr>
          <p:nvPr/>
        </p:nvCxnSpPr>
        <p:spPr>
          <a:xfrm>
            <a:off x="1149520" y="2660073"/>
            <a:ext cx="2964972" cy="1518389"/>
          </a:xfrm>
          <a:prstGeom prst="bentConnector3">
            <a:avLst>
              <a:gd name="adj1" fmla="val 1217"/>
            </a:avLst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114492" y="3701408"/>
            <a:ext cx="1895916" cy="954107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Controller</a:t>
            </a:r>
            <a:r>
              <a:rPr lang="ko-KR" altLang="en-US" sz="800" dirty="0" smtClean="0"/>
              <a:t>에선 </a:t>
            </a:r>
            <a:r>
              <a:rPr lang="en-US" altLang="ko-KR" sz="800" dirty="0" smtClean="0"/>
              <a:t>Service</a:t>
            </a:r>
            <a:r>
              <a:rPr lang="ko-KR" altLang="en-US" sz="800" dirty="0" smtClean="0"/>
              <a:t>에서 처리되어 나온 값과 사용자에게 보여줄 </a:t>
            </a:r>
            <a:r>
              <a:rPr lang="ko-KR" altLang="en-US" sz="800" dirty="0" err="1" smtClean="0"/>
              <a:t>웹페이지</a:t>
            </a:r>
            <a:r>
              <a:rPr lang="en-US" altLang="ko-KR" sz="800" dirty="0" smtClean="0"/>
              <a:t>(View{.jsp,.html})</a:t>
            </a:r>
            <a:r>
              <a:rPr lang="ko-KR" altLang="en-US" sz="800" dirty="0" smtClean="0"/>
              <a:t>에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해당하는 정보를 반환하며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이 값은 </a:t>
            </a:r>
            <a:r>
              <a:rPr lang="en-US" altLang="ko-KR" sz="800" dirty="0" err="1" smtClean="0"/>
              <a:t>mvc-config</a:t>
            </a:r>
            <a:r>
              <a:rPr lang="ko-KR" altLang="en-US" sz="800" dirty="0" smtClean="0"/>
              <a:t>에 등록 된 </a:t>
            </a:r>
            <a:r>
              <a:rPr lang="en-US" altLang="ko-KR" sz="800" dirty="0" err="1" smtClean="0"/>
              <a:t>ViewResolver</a:t>
            </a:r>
            <a:r>
              <a:rPr lang="ko-KR" altLang="en-US" sz="800" dirty="0" smtClean="0"/>
              <a:t>가 받아 최종적으로 보여주어야 할 </a:t>
            </a:r>
            <a:r>
              <a:rPr lang="en-US" altLang="ko-KR" sz="800" dirty="0" smtClean="0"/>
              <a:t>View</a:t>
            </a:r>
            <a:r>
              <a:rPr lang="ko-KR" altLang="en-US" sz="800" dirty="0" smtClean="0"/>
              <a:t>를 찾아서 브라우져에게 제공한다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cxnSp>
        <p:nvCxnSpPr>
          <p:cNvPr id="50" name="꺾인 연결선 49"/>
          <p:cNvCxnSpPr>
            <a:stCxn id="46" idx="3"/>
            <a:endCxn id="6" idx="1"/>
          </p:cNvCxnSpPr>
          <p:nvPr/>
        </p:nvCxnSpPr>
        <p:spPr>
          <a:xfrm flipH="1">
            <a:off x="4804756" y="4178462"/>
            <a:ext cx="1205652" cy="938022"/>
          </a:xfrm>
          <a:prstGeom prst="bentConnector5">
            <a:avLst>
              <a:gd name="adj1" fmla="val -18961"/>
              <a:gd name="adj2" fmla="val 72105"/>
              <a:gd name="adj3" fmla="val 118961"/>
            </a:avLst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110749" y="4455622"/>
            <a:ext cx="248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Maven MVC Project 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00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95767" cy="14048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4109"/>
            <a:ext cx="3614060" cy="4820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856" y="0"/>
            <a:ext cx="3332948" cy="4387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5484" y="257695"/>
            <a:ext cx="335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BootSpring</a:t>
            </a:r>
            <a:r>
              <a:rPr lang="en-US" altLang="ko-KR" dirty="0" smtClean="0"/>
              <a:t> Project </a:t>
            </a:r>
            <a:r>
              <a:rPr lang="ko-KR" altLang="en-US" dirty="0" err="1" smtClean="0"/>
              <a:t>생성방법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51760" y="3261360"/>
            <a:ext cx="883920" cy="142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>
            <a:off x="3535680" y="3332480"/>
            <a:ext cx="4368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57149" y="2978537"/>
            <a:ext cx="873760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springBoot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배포시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War</a:t>
            </a:r>
            <a:r>
              <a:rPr lang="ko-KR" altLang="en-US" sz="1000" dirty="0" smtClean="0"/>
              <a:t>로 배포함</a:t>
            </a:r>
            <a:r>
              <a:rPr lang="en-US" altLang="ko-KR" sz="1000" dirty="0" smtClean="0"/>
              <a:t>. </a:t>
            </a:r>
            <a:r>
              <a:rPr lang="ko-KR" altLang="en-US" sz="1000" dirty="0" err="1" smtClean="0"/>
              <a:t>변경필요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99056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05" y="116378"/>
            <a:ext cx="5730287" cy="37102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100" y="116378"/>
            <a:ext cx="4237424" cy="38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64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24910" cy="47126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9411" y="0"/>
            <a:ext cx="20948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DevTools</a:t>
            </a:r>
            <a:endParaRPr lang="en-US" altLang="ko-KR" sz="1000" dirty="0" smtClean="0"/>
          </a:p>
          <a:p>
            <a:r>
              <a:rPr lang="en-US" altLang="ko-KR" sz="1000" dirty="0" smtClean="0"/>
              <a:t>Lombok</a:t>
            </a:r>
          </a:p>
          <a:p>
            <a:r>
              <a:rPr lang="en-US" altLang="ko-KR" sz="1000" dirty="0" err="1" smtClean="0"/>
              <a:t>Mybatis</a:t>
            </a:r>
            <a:endParaRPr lang="en-US" altLang="ko-KR" sz="1000" dirty="0" smtClean="0"/>
          </a:p>
          <a:p>
            <a:r>
              <a:rPr lang="en-US" altLang="ko-KR" sz="1000" dirty="0" err="1" smtClean="0"/>
              <a:t>Mysql</a:t>
            </a:r>
            <a:endParaRPr lang="en-US" altLang="ko-KR" sz="1000" dirty="0" smtClean="0"/>
          </a:p>
          <a:p>
            <a:r>
              <a:rPr lang="en-US" altLang="ko-KR" sz="1000" dirty="0" err="1" smtClean="0"/>
              <a:t>Thymeleaf</a:t>
            </a:r>
            <a:endParaRPr lang="en-US" altLang="ko-KR" sz="1000" dirty="0" smtClean="0"/>
          </a:p>
          <a:p>
            <a:r>
              <a:rPr lang="en-US" altLang="ko-KR" sz="1000" dirty="0" smtClean="0"/>
              <a:t>Spring web</a:t>
            </a:r>
          </a:p>
          <a:p>
            <a:r>
              <a:rPr lang="ko-KR" altLang="en-US" sz="1000" dirty="0" smtClean="0"/>
              <a:t>을 사용할 예정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823" y="119983"/>
            <a:ext cx="5757758" cy="2822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23" y="3062690"/>
            <a:ext cx="3724101" cy="1484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3" y="5161176"/>
            <a:ext cx="5930454" cy="1255861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5" idx="2"/>
          </p:cNvCxnSpPr>
          <p:nvPr/>
        </p:nvCxnSpPr>
        <p:spPr>
          <a:xfrm flipH="1">
            <a:off x="6774873" y="4546730"/>
            <a:ext cx="1" cy="623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49687" y="4546730"/>
            <a:ext cx="2152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Properties</a:t>
            </a:r>
            <a:r>
              <a:rPr lang="ko-KR" altLang="en-US" sz="1000" dirty="0" err="1" smtClean="0"/>
              <a:t>파일에다가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devtools</a:t>
            </a:r>
            <a:r>
              <a:rPr lang="ko-KR" altLang="en-US" sz="1000" dirty="0" smtClean="0"/>
              <a:t>와 </a:t>
            </a:r>
            <a:r>
              <a:rPr lang="en-US" altLang="ko-KR" sz="1000" dirty="0" err="1" smtClean="0"/>
              <a:t>thymeleaf</a:t>
            </a:r>
            <a:r>
              <a:rPr lang="ko-KR" altLang="en-US" sz="1000" dirty="0" smtClean="0"/>
              <a:t>를 설정해도 됨</a:t>
            </a:r>
            <a:r>
              <a:rPr lang="en-US" altLang="ko-KR" sz="1000" dirty="0" smtClean="0"/>
              <a:t>. 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dirty="0" smtClean="0"/>
              <a:t>동일한 설정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18" y="5016315"/>
            <a:ext cx="3344849" cy="731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4691" y="6051665"/>
            <a:ext cx="218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Thymeleaf</a:t>
            </a:r>
            <a:r>
              <a:rPr lang="ko-KR" altLang="en-US" sz="1000" dirty="0" smtClean="0"/>
              <a:t>대신 </a:t>
            </a:r>
            <a:r>
              <a:rPr lang="en-US" altLang="ko-KR" sz="1000" dirty="0" smtClean="0"/>
              <a:t>JSP</a:t>
            </a:r>
            <a:r>
              <a:rPr lang="ko-KR" altLang="en-US" sz="1000" dirty="0" smtClean="0"/>
              <a:t>를 사용시에는 해당 의존성 주입 설정이 필요하다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088967" y="5748001"/>
            <a:ext cx="0" cy="30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330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76015" y="224444"/>
            <a:ext cx="21779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Maven Project -&gt; </a:t>
            </a:r>
            <a:r>
              <a:rPr lang="en-US" altLang="ko-KR" dirty="0" err="1" smtClean="0"/>
              <a:t>BootSpring</a:t>
            </a:r>
            <a:r>
              <a:rPr lang="en-US" altLang="ko-KR" dirty="0" smtClean="0"/>
              <a:t> Project</a:t>
            </a:r>
          </a:p>
          <a:p>
            <a:r>
              <a:rPr lang="en-US" altLang="ko-KR" sz="1000" dirty="0" smtClean="0"/>
              <a:t>(MVC </a:t>
            </a:r>
            <a:r>
              <a:rPr lang="ko-KR" altLang="en-US" sz="1000" dirty="0" smtClean="0"/>
              <a:t>패턴은 동일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059" y="1155469"/>
            <a:ext cx="2232071" cy="5369546"/>
          </a:xfrm>
          <a:prstGeom prst="rect">
            <a:avLst/>
          </a:prstGeom>
          <a:ln>
            <a:solidFill>
              <a:srgbClr val="3103DB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6916"/>
          <a:stretch/>
        </p:blipFill>
        <p:spPr>
          <a:xfrm>
            <a:off x="2138176" y="1251373"/>
            <a:ext cx="2184442" cy="47514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40275" b="19775"/>
          <a:stretch/>
        </p:blipFill>
        <p:spPr>
          <a:xfrm>
            <a:off x="4324290" y="4767286"/>
            <a:ext cx="1519557" cy="187200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22089"/>
          <a:stretch/>
        </p:blipFill>
        <p:spPr>
          <a:xfrm>
            <a:off x="129421" y="633569"/>
            <a:ext cx="2040201" cy="3138857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4912822" y="5137265"/>
            <a:ext cx="465513" cy="116379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432379" y="3395686"/>
            <a:ext cx="1546167" cy="2708434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SpringBootProgram</a:t>
            </a:r>
            <a:r>
              <a:rPr lang="ko-KR" altLang="en-US" sz="1000" dirty="0" smtClean="0"/>
              <a:t>에선 </a:t>
            </a:r>
            <a:r>
              <a:rPr lang="en-US" altLang="ko-KR" sz="1000" dirty="0" smtClean="0"/>
              <a:t>web.xml</a:t>
            </a:r>
            <a:r>
              <a:rPr lang="ko-KR" altLang="en-US" sz="1000" dirty="0" smtClean="0"/>
              <a:t>설정들이 내부적으로 동작하게 됨으로 파일이 존재하지 않는다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1000" dirty="0" smtClean="0"/>
              <a:t>Maven </a:t>
            </a:r>
            <a:r>
              <a:rPr lang="ko-KR" altLang="en-US" sz="1000" dirty="0" smtClean="0"/>
              <a:t>프로젝트의</a:t>
            </a:r>
            <a:endParaRPr lang="en-US" altLang="ko-KR" sz="1000" dirty="0" smtClean="0"/>
          </a:p>
          <a:p>
            <a:r>
              <a:rPr lang="en-US" altLang="ko-KR" sz="1000" dirty="0" smtClean="0"/>
              <a:t>mvc-config.xml </a:t>
            </a:r>
            <a:r>
              <a:rPr lang="ko-KR" altLang="en-US" sz="1000" dirty="0" smtClean="0"/>
              <a:t>및 </a:t>
            </a:r>
            <a:r>
              <a:rPr lang="en-US" altLang="ko-KR" sz="1000" dirty="0" smtClean="0"/>
              <a:t>application-config.xml </a:t>
            </a:r>
            <a:r>
              <a:rPr lang="ko-KR" altLang="en-US" sz="1000" dirty="0" smtClean="0"/>
              <a:t>파일내의 설정들은</a:t>
            </a:r>
            <a:endParaRPr lang="en-US" altLang="ko-KR" sz="1000" dirty="0" smtClean="0"/>
          </a:p>
          <a:p>
            <a:r>
              <a:rPr lang="en-US" altLang="ko-KR" sz="1000" dirty="0" err="1" smtClean="0"/>
              <a:t>SpringBoot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프로젝트에선 </a:t>
            </a:r>
            <a:r>
              <a:rPr lang="en-US" altLang="ko-KR" sz="1000" dirty="0" err="1" smtClean="0"/>
              <a:t>application.properties</a:t>
            </a:r>
            <a:r>
              <a:rPr lang="ko-KR" altLang="en-US" sz="1000" dirty="0" smtClean="0"/>
              <a:t>와 </a:t>
            </a:r>
            <a:r>
              <a:rPr lang="en-US" altLang="ko-KR" sz="1000" dirty="0" smtClean="0"/>
              <a:t>root</a:t>
            </a:r>
            <a:r>
              <a:rPr lang="ko-KR" altLang="en-US" sz="1000" dirty="0" smtClean="0"/>
              <a:t>패키지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ex:com.khbBoot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내 </a:t>
            </a:r>
            <a:r>
              <a:rPr lang="en-US" altLang="ko-KR" sz="1000" dirty="0" err="1" smtClean="0"/>
              <a:t>config</a:t>
            </a:r>
            <a:r>
              <a:rPr lang="ko-KR" altLang="en-US" sz="1000" dirty="0" smtClean="0"/>
              <a:t>와 연관된 </a:t>
            </a:r>
            <a:r>
              <a:rPr lang="en-US" altLang="ko-KR" sz="1000" dirty="0" smtClean="0"/>
              <a:t>java</a:t>
            </a:r>
            <a:r>
              <a:rPr lang="ko-KR" altLang="en-US" sz="1000" dirty="0" smtClean="0"/>
              <a:t>파일에 의해  등록되어진다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14" name="꺾인 연결선 13"/>
          <p:cNvCxnSpPr>
            <a:stCxn id="7" idx="3"/>
            <a:endCxn id="10" idx="2"/>
          </p:cNvCxnSpPr>
          <p:nvPr/>
        </p:nvCxnSpPr>
        <p:spPr>
          <a:xfrm>
            <a:off x="5378335" y="5195455"/>
            <a:ext cx="1827128" cy="908665"/>
          </a:xfrm>
          <a:prstGeom prst="bentConnector4">
            <a:avLst>
              <a:gd name="adj1" fmla="val 28844"/>
              <a:gd name="adj2" fmla="val 125158"/>
            </a:avLst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875520" y="5353396"/>
            <a:ext cx="972589" cy="149629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676015" y="1637607"/>
            <a:ext cx="1571105" cy="232757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0" idx="3"/>
            <a:endCxn id="15" idx="1"/>
          </p:cNvCxnSpPr>
          <p:nvPr/>
        </p:nvCxnSpPr>
        <p:spPr>
          <a:xfrm>
            <a:off x="7978546" y="4749903"/>
            <a:ext cx="1896974" cy="678308"/>
          </a:xfrm>
          <a:prstGeom prst="bentConnector3">
            <a:avLst/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0" idx="3"/>
            <a:endCxn id="16" idx="1"/>
          </p:cNvCxnSpPr>
          <p:nvPr/>
        </p:nvCxnSpPr>
        <p:spPr>
          <a:xfrm flipV="1">
            <a:off x="7978546" y="1753986"/>
            <a:ext cx="1697469" cy="2995917"/>
          </a:xfrm>
          <a:prstGeom prst="bentConnector3">
            <a:avLst>
              <a:gd name="adj1" fmla="val 55877"/>
            </a:avLst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18509" y="1537855"/>
            <a:ext cx="1072342" cy="332509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4" idx="3"/>
            <a:endCxn id="10" idx="0"/>
          </p:cNvCxnSpPr>
          <p:nvPr/>
        </p:nvCxnSpPr>
        <p:spPr>
          <a:xfrm>
            <a:off x="3690851" y="1704110"/>
            <a:ext cx="3514612" cy="1691576"/>
          </a:xfrm>
          <a:prstGeom prst="bentConnector2">
            <a:avLst/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792393" y="5137265"/>
            <a:ext cx="789709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66924" y="1330036"/>
            <a:ext cx="1084705" cy="1785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View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.html</a:t>
            </a:r>
            <a:r>
              <a:rPr lang="ko-KR" altLang="en-US" sz="1000" dirty="0" smtClean="0"/>
              <a:t>파일로 하여 동적 </a:t>
            </a:r>
            <a:r>
              <a:rPr lang="en-US" altLang="ko-KR" sz="1000" dirty="0" smtClean="0"/>
              <a:t>Web</a:t>
            </a:r>
            <a:r>
              <a:rPr lang="ko-KR" altLang="en-US" sz="1000" dirty="0" smtClean="0"/>
              <a:t>을 작성시 </a:t>
            </a:r>
            <a:r>
              <a:rPr lang="en-US" altLang="ko-KR" sz="1000" dirty="0" err="1" smtClean="0"/>
              <a:t>thymeleaf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라이브러리를 사용한다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(Html</a:t>
            </a:r>
            <a:r>
              <a:rPr lang="ko-KR" altLang="en-US" sz="1000" dirty="0" smtClean="0"/>
              <a:t>파일들은 </a:t>
            </a:r>
            <a:r>
              <a:rPr lang="en-US" altLang="ko-KR" sz="1000" dirty="0" err="1" smtClean="0"/>
              <a:t>BootString</a:t>
            </a:r>
            <a:r>
              <a:rPr lang="en-US" altLang="ko-KR" sz="1000" dirty="0" smtClean="0"/>
              <a:t> Project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templates </a:t>
            </a:r>
            <a:r>
              <a:rPr lang="ko-KR" altLang="en-US" sz="1000" dirty="0" smtClean="0"/>
              <a:t>폴더에 저장됨</a:t>
            </a:r>
            <a:r>
              <a:rPr lang="en-US" altLang="ko-KR" sz="1000" dirty="0" smtClean="0"/>
              <a:t>.)</a:t>
            </a:r>
            <a:endParaRPr lang="ko-KR" altLang="en-US" sz="1000" dirty="0"/>
          </a:p>
        </p:txBody>
      </p:sp>
      <p:cxnSp>
        <p:nvCxnSpPr>
          <p:cNvPr id="30" name="꺾인 연결선 29"/>
          <p:cNvCxnSpPr>
            <a:stCxn id="28" idx="2"/>
            <a:endCxn id="27" idx="1"/>
          </p:cNvCxnSpPr>
          <p:nvPr/>
        </p:nvCxnSpPr>
        <p:spPr>
          <a:xfrm rot="16200000" flipH="1">
            <a:off x="7935740" y="3388677"/>
            <a:ext cx="2130191" cy="158311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435629" y="2743200"/>
            <a:ext cx="648393" cy="1246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792393" y="5020887"/>
            <a:ext cx="757376" cy="1163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>
            <a:stCxn id="31" idx="3"/>
            <a:endCxn id="35" idx="1"/>
          </p:cNvCxnSpPr>
          <p:nvPr/>
        </p:nvCxnSpPr>
        <p:spPr>
          <a:xfrm>
            <a:off x="3084022" y="2805546"/>
            <a:ext cx="2310207" cy="380134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4229" y="2139239"/>
            <a:ext cx="975179" cy="20928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Maven Project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CSS,JS</a:t>
            </a:r>
            <a:r>
              <a:rPr lang="ko-KR" altLang="en-US" sz="1000" dirty="0" smtClean="0"/>
              <a:t>등 </a:t>
            </a:r>
            <a:r>
              <a:rPr lang="ko-KR" altLang="en-US" sz="1000" dirty="0" err="1" smtClean="0"/>
              <a:t>웹관련</a:t>
            </a:r>
            <a:r>
              <a:rPr lang="ko-KR" altLang="en-US" sz="1000" dirty="0" smtClean="0"/>
              <a:t> 파일들은 </a:t>
            </a:r>
            <a:r>
              <a:rPr lang="en-US" altLang="ko-KR" sz="1000" dirty="0" smtClean="0"/>
              <a:t>resources </a:t>
            </a:r>
            <a:r>
              <a:rPr lang="ko-KR" altLang="en-US" sz="1000" dirty="0" smtClean="0"/>
              <a:t>폴더에 저장 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err="1" smtClean="0"/>
              <a:t>BootSpring</a:t>
            </a:r>
            <a:r>
              <a:rPr lang="en-US" altLang="ko-KR" sz="1000" dirty="0" smtClean="0"/>
              <a:t> Project</a:t>
            </a:r>
            <a:r>
              <a:rPr lang="ko-KR" altLang="en-US" sz="1000" dirty="0" smtClean="0"/>
              <a:t>는 해당 파일들을 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resources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static </a:t>
            </a:r>
            <a:r>
              <a:rPr lang="ko-KR" altLang="en-US" sz="1000" dirty="0" smtClean="0"/>
              <a:t>폴더에 저장한다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39" name="꺾인 연결선 38"/>
          <p:cNvCxnSpPr>
            <a:stCxn id="35" idx="3"/>
            <a:endCxn id="32" idx="1"/>
          </p:cNvCxnSpPr>
          <p:nvPr/>
        </p:nvCxnSpPr>
        <p:spPr>
          <a:xfrm>
            <a:off x="6369408" y="3185680"/>
            <a:ext cx="3422985" cy="1893396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52007" y="3050771"/>
            <a:ext cx="1596044" cy="1612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912822" y="166255"/>
            <a:ext cx="1778923" cy="8617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BootSpring</a:t>
            </a:r>
            <a:r>
              <a:rPr lang="ko-KR" altLang="en-US" sz="1000" dirty="0" smtClean="0"/>
              <a:t>에서 </a:t>
            </a:r>
            <a:r>
              <a:rPr lang="en-US" altLang="ko-KR" sz="1000" dirty="0" err="1" smtClean="0"/>
              <a:t>jsp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파일로 </a:t>
            </a:r>
            <a:r>
              <a:rPr lang="en-US" altLang="ko-KR" sz="1000" dirty="0" smtClean="0"/>
              <a:t>View</a:t>
            </a:r>
            <a:r>
              <a:rPr lang="ko-KR" altLang="en-US" sz="1000" dirty="0" smtClean="0"/>
              <a:t>를 구성할 경우 </a:t>
            </a:r>
            <a:r>
              <a:rPr lang="en-US" altLang="ko-KR" sz="1000" dirty="0" smtClean="0"/>
              <a:t>JSP </a:t>
            </a:r>
            <a:r>
              <a:rPr lang="ko-KR" altLang="en-US" sz="1000" dirty="0" smtClean="0"/>
              <a:t>파일의 저장 경로는 </a:t>
            </a:r>
            <a:r>
              <a:rPr lang="en-US" altLang="ko-KR" sz="1000" dirty="0" smtClean="0"/>
              <a:t>Maven</a:t>
            </a:r>
            <a:r>
              <a:rPr lang="ko-KR" altLang="en-US" sz="1000" dirty="0" smtClean="0"/>
              <a:t>과 동일하다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endParaRPr lang="ko-KR" altLang="en-US" sz="1000" dirty="0"/>
          </a:p>
        </p:txBody>
      </p:sp>
      <p:cxnSp>
        <p:nvCxnSpPr>
          <p:cNvPr id="45" name="꺾인 연결선 44"/>
          <p:cNvCxnSpPr>
            <a:stCxn id="40" idx="3"/>
            <a:endCxn id="41" idx="1"/>
          </p:cNvCxnSpPr>
          <p:nvPr/>
        </p:nvCxnSpPr>
        <p:spPr>
          <a:xfrm flipV="1">
            <a:off x="4148051" y="597142"/>
            <a:ext cx="764771" cy="3259964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9991898" y="5719156"/>
            <a:ext cx="407324" cy="1080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꺾인 연결선 47"/>
          <p:cNvCxnSpPr>
            <a:stCxn id="41" idx="3"/>
            <a:endCxn id="46" idx="3"/>
          </p:cNvCxnSpPr>
          <p:nvPr/>
        </p:nvCxnSpPr>
        <p:spPr>
          <a:xfrm>
            <a:off x="6691745" y="597142"/>
            <a:ext cx="3707477" cy="5176047"/>
          </a:xfrm>
          <a:prstGeom prst="bentConnector3">
            <a:avLst>
              <a:gd name="adj1" fmla="val 120516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674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84666" y="0"/>
            <a:ext cx="8507334" cy="6416349"/>
            <a:chOff x="3684666" y="0"/>
            <a:chExt cx="8507334" cy="64163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4666" y="0"/>
              <a:ext cx="8507334" cy="551967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7918" y="5519673"/>
              <a:ext cx="4690307" cy="896676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76" y="817134"/>
            <a:ext cx="1457528" cy="352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76" y="1409652"/>
            <a:ext cx="1571844" cy="6858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574473" y="2660073"/>
            <a:ext cx="8617527" cy="673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5" idx="3"/>
            <a:endCxn id="8" idx="1"/>
          </p:cNvCxnSpPr>
          <p:nvPr/>
        </p:nvCxnSpPr>
        <p:spPr>
          <a:xfrm>
            <a:off x="1887004" y="993371"/>
            <a:ext cx="1687469" cy="20033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7" idx="3"/>
            <a:endCxn id="8" idx="1"/>
          </p:cNvCxnSpPr>
          <p:nvPr/>
        </p:nvCxnSpPr>
        <p:spPr>
          <a:xfrm>
            <a:off x="2001320" y="1752600"/>
            <a:ext cx="1573153" cy="1244139"/>
          </a:xfrm>
          <a:prstGeom prst="bentConnector3">
            <a:avLst>
              <a:gd name="adj1" fmla="val 616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63857" y="407232"/>
            <a:ext cx="200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DB</a:t>
            </a:r>
            <a:r>
              <a:rPr lang="ko-KR" altLang="en-US" sz="1000" dirty="0" err="1" smtClean="0"/>
              <a:t>연결관련</a:t>
            </a:r>
            <a:r>
              <a:rPr lang="ko-KR" altLang="en-US" sz="1000" dirty="0" smtClean="0"/>
              <a:t> 설정 변경 점</a:t>
            </a:r>
            <a:r>
              <a:rPr lang="en-US" altLang="ko-KR" sz="1000" dirty="0" smtClean="0"/>
              <a:t>(Maven -&gt; </a:t>
            </a:r>
            <a:r>
              <a:rPr lang="en-US" altLang="ko-KR" sz="1000" dirty="0" err="1" smtClean="0"/>
              <a:t>BootString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3574473" y="3391593"/>
            <a:ext cx="4833752" cy="423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endCxn id="16" idx="1"/>
          </p:cNvCxnSpPr>
          <p:nvPr/>
        </p:nvCxnSpPr>
        <p:spPr>
          <a:xfrm rot="5400000" flipH="1" flipV="1">
            <a:off x="2586771" y="2823398"/>
            <a:ext cx="207532" cy="176787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8796" y="3569321"/>
            <a:ext cx="1363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Mapper.xml</a:t>
            </a:r>
            <a:r>
              <a:rPr lang="ko-KR" altLang="en-US" sz="1000" dirty="0" smtClean="0"/>
              <a:t>등록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-15968" y="5173194"/>
            <a:ext cx="2148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Application-config.xml</a:t>
            </a:r>
            <a:endParaRPr lang="ko-KR" altLang="en-US" sz="10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0559" y="4105568"/>
            <a:ext cx="3418303" cy="56203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3574473" y="3848805"/>
            <a:ext cx="2574400" cy="4059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24" idx="1"/>
            <a:endCxn id="25" idx="3"/>
          </p:cNvCxnSpPr>
          <p:nvPr/>
        </p:nvCxnSpPr>
        <p:spPr>
          <a:xfrm rot="10800000">
            <a:off x="6148873" y="4051782"/>
            <a:ext cx="1571686" cy="334806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20559" y="4676615"/>
            <a:ext cx="2739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ViewResolver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등록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2" y="3803388"/>
            <a:ext cx="3449158" cy="125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169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843680" y="1895479"/>
            <a:ext cx="8199030" cy="2042518"/>
            <a:chOff x="1735020" y="394072"/>
            <a:chExt cx="8199030" cy="204251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3967" y="394072"/>
              <a:ext cx="5250083" cy="204251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020" y="394072"/>
              <a:ext cx="2619741" cy="69542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5" name="직선 연결선 4"/>
            <p:cNvCxnSpPr>
              <a:stCxn id="3" idx="3"/>
            </p:cNvCxnSpPr>
            <p:nvPr/>
          </p:nvCxnSpPr>
          <p:spPr>
            <a:xfrm>
              <a:off x="4354761" y="741783"/>
              <a:ext cx="32920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11" y="706204"/>
            <a:ext cx="5010029" cy="6352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92811" y="152206"/>
            <a:ext cx="204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Maven Project application-config.xml</a:t>
            </a:r>
            <a:r>
              <a:rPr lang="ko-KR" altLang="en-US" sz="1000" dirty="0" smtClean="0"/>
              <a:t>의 </a:t>
            </a:r>
            <a:r>
              <a:rPr lang="en-US" altLang="ko-KR" sz="1000" dirty="0" err="1" smtClean="0"/>
              <a:t>mapperScan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패키지 등록</a:t>
            </a:r>
            <a:endParaRPr lang="ko-KR" altLang="en-US" sz="1000" dirty="0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 flipV="1">
            <a:off x="5302840" y="1023842"/>
            <a:ext cx="2161650" cy="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64490" y="823787"/>
            <a:ext cx="1903445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Spring boot</a:t>
            </a:r>
            <a:r>
              <a:rPr lang="ko-KR" altLang="en-US" sz="1000" dirty="0" smtClean="0"/>
              <a:t>의 </a:t>
            </a:r>
            <a:r>
              <a:rPr lang="en-US" altLang="ko-KR" sz="1000" dirty="0" err="1" smtClean="0"/>
              <a:t>MapperScan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 등록</a:t>
            </a:r>
            <a:endParaRPr lang="ko-KR" altLang="en-US" sz="1000" dirty="0"/>
          </a:p>
        </p:txBody>
      </p:sp>
      <p:cxnSp>
        <p:nvCxnSpPr>
          <p:cNvPr id="13" name="꺾인 연결선 12"/>
          <p:cNvCxnSpPr>
            <a:stCxn id="11" idx="2"/>
            <a:endCxn id="2" idx="0"/>
          </p:cNvCxnSpPr>
          <p:nvPr/>
        </p:nvCxnSpPr>
        <p:spPr>
          <a:xfrm rot="16200000" flipH="1">
            <a:off x="8581150" y="1058960"/>
            <a:ext cx="671582" cy="100145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94" y="3056793"/>
            <a:ext cx="6092808" cy="811488"/>
          </a:xfrm>
          <a:prstGeom prst="rect">
            <a:avLst/>
          </a:prstGeom>
          <a:ln>
            <a:solidFill>
              <a:srgbClr val="3103DB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194" y="4055738"/>
            <a:ext cx="4140193" cy="2630748"/>
          </a:xfrm>
          <a:prstGeom prst="rect">
            <a:avLst/>
          </a:prstGeom>
          <a:ln>
            <a:solidFill>
              <a:srgbClr val="3103DB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024" y="4055738"/>
            <a:ext cx="3189611" cy="2794835"/>
          </a:xfrm>
          <a:prstGeom prst="rect">
            <a:avLst/>
          </a:prstGeom>
          <a:ln>
            <a:solidFill>
              <a:srgbClr val="3103DB"/>
            </a:solidFill>
          </a:ln>
        </p:spPr>
      </p:pic>
      <p:cxnSp>
        <p:nvCxnSpPr>
          <p:cNvPr id="18" name="꺾인 연결선 17"/>
          <p:cNvCxnSpPr>
            <a:stCxn id="16" idx="1"/>
            <a:endCxn id="15" idx="3"/>
          </p:cNvCxnSpPr>
          <p:nvPr/>
        </p:nvCxnSpPr>
        <p:spPr>
          <a:xfrm rot="10800000">
            <a:off x="4445388" y="5371112"/>
            <a:ext cx="2182637" cy="82044"/>
          </a:xfrm>
          <a:prstGeom prst="bentConnector3">
            <a:avLst/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56624" y="5124891"/>
            <a:ext cx="1483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등록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8651308" y="6563375"/>
            <a:ext cx="1847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인터셉터</a:t>
            </a:r>
            <a:r>
              <a:rPr lang="ko-KR" altLang="en-US" sz="1000" dirty="0" smtClean="0"/>
              <a:t> 파일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2797825" y="3144899"/>
            <a:ext cx="175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Maven </a:t>
            </a:r>
            <a:r>
              <a:rPr lang="en-US" altLang="ko-KR" sz="1000" dirty="0" err="1" smtClean="0"/>
              <a:t>projec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interceptor </a:t>
            </a:r>
            <a:r>
              <a:rPr lang="ko-KR" altLang="en-US" sz="1000" dirty="0" smtClean="0"/>
              <a:t>등록</a:t>
            </a:r>
            <a:endParaRPr lang="ko-KR" altLang="en-US" sz="1000" dirty="0"/>
          </a:p>
        </p:txBody>
      </p:sp>
      <p:cxnSp>
        <p:nvCxnSpPr>
          <p:cNvPr id="23" name="꺾인 연결선 22"/>
          <p:cNvCxnSpPr>
            <a:stCxn id="14" idx="3"/>
            <a:endCxn id="26" idx="0"/>
          </p:cNvCxnSpPr>
          <p:nvPr/>
        </p:nvCxnSpPr>
        <p:spPr>
          <a:xfrm flipH="1">
            <a:off x="5852060" y="3462537"/>
            <a:ext cx="545942" cy="689227"/>
          </a:xfrm>
          <a:prstGeom prst="bentConnector4">
            <a:avLst>
              <a:gd name="adj1" fmla="val -41873"/>
              <a:gd name="adj2" fmla="val 79435"/>
            </a:avLst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44456" y="4151764"/>
            <a:ext cx="1415208" cy="553998"/>
          </a:xfrm>
          <a:prstGeom prst="rect">
            <a:avLst/>
          </a:prstGeom>
          <a:noFill/>
          <a:ln>
            <a:solidFill>
              <a:srgbClr val="3103D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springBoot</a:t>
            </a:r>
            <a:r>
              <a:rPr lang="en-US" altLang="ko-KR" sz="1000" dirty="0" smtClean="0"/>
              <a:t> project</a:t>
            </a:r>
            <a:r>
              <a:rPr lang="ko-KR" altLang="en-US" sz="1000" dirty="0" smtClean="0"/>
              <a:t>로 </a:t>
            </a:r>
            <a:r>
              <a:rPr lang="en-US" altLang="ko-KR" sz="1000" dirty="0" smtClean="0"/>
              <a:t>interceptor </a:t>
            </a:r>
            <a:r>
              <a:rPr lang="ko-KR" altLang="en-US" sz="1000" dirty="0" smtClean="0"/>
              <a:t>등록 시 </a:t>
            </a:r>
            <a:r>
              <a:rPr lang="ko-KR" altLang="en-US" sz="1000" dirty="0" err="1" smtClean="0"/>
              <a:t>변경점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28" name="꺾인 연결선 27"/>
          <p:cNvCxnSpPr>
            <a:stCxn id="26" idx="2"/>
          </p:cNvCxnSpPr>
          <p:nvPr/>
        </p:nvCxnSpPr>
        <p:spPr>
          <a:xfrm rot="5400000">
            <a:off x="4937026" y="4209856"/>
            <a:ext cx="419129" cy="1410941"/>
          </a:xfrm>
          <a:prstGeom prst="bentConnector2">
            <a:avLst/>
          </a:prstGeom>
          <a:ln>
            <a:solidFill>
              <a:srgbClr val="3103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175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4" y="154093"/>
            <a:ext cx="3467111" cy="3549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09" y="154093"/>
            <a:ext cx="6150530" cy="38777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336771" y="1737360"/>
            <a:ext cx="1662545" cy="1413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7007629" y="1587731"/>
            <a:ext cx="756458" cy="199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764087" y="1163782"/>
            <a:ext cx="3108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ConnectionFactory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클래스의 </a:t>
            </a:r>
            <a:r>
              <a:rPr lang="en-US" altLang="ko-KR" sz="1000" dirty="0" smtClean="0"/>
              <a:t>static </a:t>
            </a:r>
            <a:r>
              <a:rPr lang="ko-KR" altLang="en-US" sz="1000" dirty="0" err="1" smtClean="0"/>
              <a:t>메소드인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getConnection</a:t>
            </a:r>
            <a:r>
              <a:rPr lang="ko-KR" altLang="en-US" sz="1000" dirty="0" err="1" smtClean="0"/>
              <a:t>메소드에는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연결에 필요한 정보들이 문자열 변수에 </a:t>
            </a:r>
            <a:r>
              <a:rPr lang="ko-KR" altLang="en-US" sz="1000" dirty="0" err="1" smtClean="0"/>
              <a:t>저장되어있다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 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3383280" y="482138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3502" y="1480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https://www.holaxprogramming.com/2015/10/18/spring-boot-with-mybatis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smtClean="0"/>
              <a:t>에서 아래 내용을 확인해보면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02" y="1166326"/>
            <a:ext cx="5650458" cy="3952355"/>
          </a:xfrm>
          <a:prstGeom prst="rect">
            <a:avLst/>
          </a:prstGeom>
          <a:ln>
            <a:solidFill>
              <a:srgbClr val="3103DB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064898" y="1166326"/>
            <a:ext cx="3601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Transaction Manager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SpringBootApplication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어노테이션을</a:t>
            </a:r>
            <a:r>
              <a:rPr lang="ko-KR" altLang="en-US" dirty="0" smtClean="0"/>
              <a:t> 사용하는 클래스 내부에서 묵시적으로 자동 설정 </a:t>
            </a:r>
            <a:r>
              <a:rPr lang="ko-KR" altLang="en-US" dirty="0" err="1" smtClean="0"/>
              <a:t>된다는것을</a:t>
            </a:r>
            <a:r>
              <a:rPr lang="ko-KR" altLang="en-US" dirty="0" smtClean="0"/>
              <a:t>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02" y="5332902"/>
            <a:ext cx="11555438" cy="4096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02" y="5956755"/>
            <a:ext cx="7325747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7430" y="133072"/>
            <a:ext cx="4313212" cy="6504795"/>
            <a:chOff x="207430" y="133072"/>
            <a:chExt cx="4313212" cy="65047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364" y="133072"/>
              <a:ext cx="4262969" cy="396952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430" y="4094128"/>
              <a:ext cx="4313212" cy="25437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116" y="133072"/>
            <a:ext cx="5023952" cy="39120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292735" y="3183775"/>
            <a:ext cx="1579417" cy="9975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90015" y="1496291"/>
            <a:ext cx="1487978" cy="0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endCxn id="6" idx="0"/>
          </p:cNvCxnSpPr>
          <p:nvPr/>
        </p:nvCxnSpPr>
        <p:spPr>
          <a:xfrm flipH="1">
            <a:off x="7082444" y="1496291"/>
            <a:ext cx="1030778" cy="168748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656022" y="2277687"/>
            <a:ext cx="3350029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006051" y="2000688"/>
            <a:ext cx="118872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오라클 </a:t>
            </a:r>
            <a:r>
              <a:rPr lang="en-US" altLang="ko-KR" sz="1000" dirty="0" smtClean="0"/>
              <a:t>DB </a:t>
            </a:r>
            <a:r>
              <a:rPr lang="ko-KR" altLang="en-US" sz="1000" dirty="0" smtClean="0"/>
              <a:t>드라이버 클래스의 </a:t>
            </a:r>
            <a:r>
              <a:rPr lang="ko-KR" altLang="en-US" sz="1000" dirty="0" err="1" smtClean="0"/>
              <a:t>객채를</a:t>
            </a:r>
            <a:r>
              <a:rPr lang="ko-KR" altLang="en-US" sz="1000" dirty="0" smtClean="0"/>
              <a:t> 생성한다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7182195" y="3283528"/>
            <a:ext cx="2585259" cy="99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</p:cNvCxnSpPr>
          <p:nvPr/>
        </p:nvCxnSpPr>
        <p:spPr>
          <a:xfrm>
            <a:off x="9767454" y="3333404"/>
            <a:ext cx="1105593" cy="1213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573789" y="4546994"/>
            <a:ext cx="1313411" cy="20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DriverManager</a:t>
            </a:r>
            <a:r>
              <a:rPr lang="ko-KR" altLang="en-US" sz="1000" dirty="0" smtClean="0"/>
              <a:t>에는 생성된 </a:t>
            </a:r>
            <a:r>
              <a:rPr lang="en-US" altLang="ko-KR" sz="1000" dirty="0" smtClean="0"/>
              <a:t>DB Driver </a:t>
            </a:r>
            <a:r>
              <a:rPr lang="ko-KR" altLang="en-US" sz="1000" dirty="0" smtClean="0"/>
              <a:t>객체를 </a:t>
            </a:r>
            <a:r>
              <a:rPr lang="en-US" altLang="ko-KR" sz="1000" dirty="0" smtClean="0"/>
              <a:t>setting </a:t>
            </a:r>
            <a:r>
              <a:rPr lang="ko-KR" altLang="en-US" sz="1000" dirty="0" smtClean="0"/>
              <a:t>하고 있으며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getConnection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메소드에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연결에 관한 계정 및 암호  </a:t>
            </a:r>
            <a:r>
              <a:rPr lang="en-US" altLang="ko-KR" sz="1000" dirty="0" err="1" smtClean="0"/>
              <a:t>ip</a:t>
            </a:r>
            <a:r>
              <a:rPr lang="en-US" altLang="ko-KR" sz="1000" dirty="0" smtClean="0"/>
              <a:t>/port </a:t>
            </a:r>
            <a:r>
              <a:rPr lang="ko-KR" altLang="en-US" sz="1000" dirty="0" smtClean="0"/>
              <a:t>정보를 </a:t>
            </a:r>
            <a:r>
              <a:rPr lang="ko-KR" altLang="en-US" sz="1000" dirty="0" err="1" smtClean="0"/>
              <a:t>인자값으로</a:t>
            </a:r>
            <a:r>
              <a:rPr lang="ko-KR" altLang="en-US" sz="1000" dirty="0" smtClean="0"/>
              <a:t> 주면 </a:t>
            </a:r>
            <a:r>
              <a:rPr lang="ko-KR" altLang="en-US" sz="1000" dirty="0" err="1" smtClean="0"/>
              <a:t>연결완료</a:t>
            </a:r>
            <a:r>
              <a:rPr lang="ko-KR" altLang="en-US" sz="1000" dirty="0" smtClean="0"/>
              <a:t> 및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실행의 주체 객체인 </a:t>
            </a:r>
            <a:r>
              <a:rPr lang="en-US" altLang="ko-KR" sz="1000" dirty="0" smtClean="0"/>
              <a:t>Connection </a:t>
            </a:r>
            <a:r>
              <a:rPr lang="ko-KR" altLang="en-US" sz="1000" dirty="0" smtClean="0"/>
              <a:t>객체를 반환한다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0172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953"/>
            <a:ext cx="5575449" cy="3387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88" y="556953"/>
            <a:ext cx="6337072" cy="39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9" y="731520"/>
            <a:ext cx="5497986" cy="3857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44378" y="207818"/>
            <a:ext cx="7511396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 dirty="0"/>
              <a:t>Request</a:t>
            </a:r>
            <a:r>
              <a:rPr lang="ko-KR" altLang="en-US" sz="1001" dirty="0"/>
              <a:t>에 </a:t>
            </a:r>
            <a:r>
              <a:rPr lang="en-US" altLang="ko-KR" sz="1001" dirty="0" err="1"/>
              <a:t>setAttribute</a:t>
            </a:r>
            <a:r>
              <a:rPr lang="ko-KR" altLang="en-US" sz="1001" dirty="0"/>
              <a:t>를 통하여 </a:t>
            </a:r>
            <a:r>
              <a:rPr lang="en-US" altLang="ko-KR" sz="1001" dirty="0"/>
              <a:t>View</a:t>
            </a:r>
            <a:r>
              <a:rPr lang="ko-KR" altLang="en-US" sz="1001" dirty="0"/>
              <a:t>에 전달할 값을 저장하고</a:t>
            </a:r>
            <a:r>
              <a:rPr lang="en-US" altLang="ko-KR" sz="1001" dirty="0"/>
              <a:t>, </a:t>
            </a:r>
            <a:r>
              <a:rPr lang="en-US" altLang="ko-KR" sz="1001" dirty="0" err="1"/>
              <a:t>requestDispatcher</a:t>
            </a:r>
            <a:r>
              <a:rPr lang="ko-KR" altLang="en-US" sz="1001" dirty="0"/>
              <a:t>를 통하여 </a:t>
            </a:r>
            <a:r>
              <a:rPr lang="ko-KR" altLang="en-US" sz="1001" dirty="0" err="1"/>
              <a:t>셋팅된</a:t>
            </a:r>
            <a:r>
              <a:rPr lang="ko-KR" altLang="en-US" sz="1001" dirty="0"/>
              <a:t> </a:t>
            </a:r>
            <a:r>
              <a:rPr lang="en-US" altLang="ko-KR" sz="1001" dirty="0"/>
              <a:t>Request</a:t>
            </a:r>
            <a:r>
              <a:rPr lang="ko-KR" altLang="en-US" sz="1001" dirty="0"/>
              <a:t>를 </a:t>
            </a:r>
            <a:r>
              <a:rPr lang="en-US" altLang="ko-KR" sz="1001" dirty="0"/>
              <a:t>View</a:t>
            </a:r>
            <a:r>
              <a:rPr lang="ko-KR" altLang="en-US" sz="1001" dirty="0"/>
              <a:t>에 전달할 수 있다</a:t>
            </a:r>
            <a:r>
              <a:rPr lang="en-US" altLang="ko-KR" sz="1001" dirty="0"/>
              <a:t>.</a:t>
            </a:r>
            <a:endParaRPr lang="ko-KR" altLang="en-US" sz="1001" dirty="0"/>
          </a:p>
        </p:txBody>
      </p:sp>
      <p:sp>
        <p:nvSpPr>
          <p:cNvPr id="2" name="TextBox 1"/>
          <p:cNvSpPr txBox="1"/>
          <p:nvPr/>
        </p:nvSpPr>
        <p:spPr>
          <a:xfrm>
            <a:off x="7315203" y="1632858"/>
            <a:ext cx="352697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 err="1"/>
              <a:t>서블릿</a:t>
            </a:r>
            <a:r>
              <a:rPr lang="ko-KR" altLang="en-US" sz="1801" dirty="0"/>
              <a:t> 완료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7528" y="2419004"/>
            <a:ext cx="1737359" cy="116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2734887" y="2468880"/>
            <a:ext cx="964277" cy="8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19944" y="2245114"/>
            <a:ext cx="1504604" cy="861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Guest</a:t>
            </a:r>
            <a:r>
              <a:rPr lang="ko-KR" altLang="en-US" sz="1000" dirty="0" smtClean="0"/>
              <a:t>정보를 </a:t>
            </a:r>
            <a:r>
              <a:rPr lang="en-US" altLang="ko-KR" sz="1000" dirty="0" smtClean="0"/>
              <a:t>servlet</a:t>
            </a:r>
            <a:r>
              <a:rPr lang="ko-KR" altLang="en-US" sz="1000" dirty="0" smtClean="0"/>
              <a:t>에서 </a:t>
            </a:r>
            <a:r>
              <a:rPr lang="en-US" altLang="ko-KR" sz="1000" dirty="0" smtClean="0"/>
              <a:t>View </a:t>
            </a:r>
            <a:r>
              <a:rPr lang="ko-KR" altLang="en-US" sz="1000" dirty="0" smtClean="0"/>
              <a:t>로 보내고자 할 때</a:t>
            </a:r>
            <a:r>
              <a:rPr lang="en-US" altLang="ko-KR" sz="1000" dirty="0" smtClean="0"/>
              <a:t>, forward</a:t>
            </a:r>
            <a:r>
              <a:rPr lang="ko-KR" altLang="en-US" sz="1000" dirty="0" smtClean="0"/>
              <a:t>방식으로 </a:t>
            </a:r>
            <a:r>
              <a:rPr lang="ko-KR" altLang="en-US" sz="1000" dirty="0" err="1" smtClean="0"/>
              <a:t>반환값을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주소창에</a:t>
            </a:r>
            <a:r>
              <a:rPr lang="ko-KR" altLang="en-US" sz="1000" dirty="0" smtClean="0"/>
              <a:t> 노출시키지 않게 하려면</a:t>
            </a:r>
            <a:r>
              <a:rPr lang="en-US" altLang="ko-KR" sz="1000" dirty="0" smtClean="0"/>
              <a:t>?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881149" y="4239491"/>
            <a:ext cx="2934393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2"/>
          </p:cNvCxnSpPr>
          <p:nvPr/>
        </p:nvCxnSpPr>
        <p:spPr>
          <a:xfrm flipH="1">
            <a:off x="4164676" y="3106888"/>
            <a:ext cx="307570" cy="318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55769" y="3441469"/>
            <a:ext cx="1689559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RequestDispatcher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forward</a:t>
            </a:r>
            <a:r>
              <a:rPr lang="ko-KR" altLang="en-US" sz="1000" dirty="0" err="1" smtClean="0"/>
              <a:t>메소드를</a:t>
            </a:r>
            <a:r>
              <a:rPr lang="ko-KR" altLang="en-US" sz="1000" dirty="0" smtClean="0"/>
              <a:t> 이용한다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14" name="직선 화살표 연결선 13"/>
          <p:cNvCxnSpPr>
            <a:stCxn id="12" idx="2"/>
            <a:endCxn id="9" idx="0"/>
          </p:cNvCxnSpPr>
          <p:nvPr/>
        </p:nvCxnSpPr>
        <p:spPr>
          <a:xfrm flipH="1">
            <a:off x="2348346" y="3841579"/>
            <a:ext cx="2052203" cy="397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37133" y="101601"/>
            <a:ext cx="279400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/>
              <a:t>JSP MODEL1</a:t>
            </a:r>
            <a:endParaRPr lang="ko-KR" altLang="en-US" sz="180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6" y="726441"/>
            <a:ext cx="3077004" cy="1686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5" y="2599379"/>
            <a:ext cx="5732917" cy="2135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219" y="157032"/>
            <a:ext cx="3988912" cy="22555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779" y="4836162"/>
            <a:ext cx="5493716" cy="19245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꺾인 연결선 9"/>
          <p:cNvCxnSpPr>
            <a:endCxn id="8" idx="3"/>
          </p:cNvCxnSpPr>
          <p:nvPr/>
        </p:nvCxnSpPr>
        <p:spPr>
          <a:xfrm rot="5400000">
            <a:off x="8657175" y="4456971"/>
            <a:ext cx="880786" cy="1802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</p:cNvCxnSpPr>
          <p:nvPr/>
        </p:nvCxnSpPr>
        <p:spPr>
          <a:xfrm>
            <a:off x="1755986" y="2412601"/>
            <a:ext cx="0" cy="186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7" idx="3"/>
            <a:endCxn id="6" idx="3"/>
          </p:cNvCxnSpPr>
          <p:nvPr/>
        </p:nvCxnSpPr>
        <p:spPr>
          <a:xfrm flipH="1">
            <a:off x="5950402" y="1284817"/>
            <a:ext cx="1941728" cy="2382258"/>
          </a:xfrm>
          <a:prstGeom prst="bentConnector3">
            <a:avLst>
              <a:gd name="adj1" fmla="val -11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49106" y="3140277"/>
            <a:ext cx="1544320" cy="400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1" dirty="0"/>
              <a:t>해당 내용을 </a:t>
            </a:r>
            <a:r>
              <a:rPr lang="en-US" altLang="ko-KR" sz="1001" dirty="0"/>
              <a:t>Servers</a:t>
            </a:r>
            <a:r>
              <a:rPr lang="ko-KR" altLang="en-US" sz="1001" dirty="0"/>
              <a:t>의 </a:t>
            </a:r>
            <a:r>
              <a:rPr lang="en-US" altLang="ko-KR" sz="1001" dirty="0"/>
              <a:t>context.xml</a:t>
            </a:r>
            <a:r>
              <a:rPr lang="ko-KR" altLang="en-US" sz="1001" dirty="0"/>
              <a:t>에 작성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39680" y="4975606"/>
            <a:ext cx="1686560" cy="161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Servers</a:t>
            </a:r>
            <a:r>
              <a:rPr lang="ko-KR" altLang="en-US" sz="900" dirty="0"/>
              <a:t>에 </a:t>
            </a:r>
            <a:r>
              <a:rPr lang="en-US" altLang="ko-KR" sz="900" dirty="0"/>
              <a:t>DB Connection</a:t>
            </a:r>
            <a:r>
              <a:rPr lang="ko-KR" altLang="en-US" sz="900" dirty="0"/>
              <a:t>의 관한 초기화 </a:t>
            </a:r>
            <a:r>
              <a:rPr lang="ko-KR" altLang="en-US" sz="900" dirty="0" err="1"/>
              <a:t>설정사항을</a:t>
            </a:r>
            <a:r>
              <a:rPr lang="ko-KR" altLang="en-US" sz="900" dirty="0"/>
              <a:t> 작성할 경우 각각의 프로젝트에 대하여 고유한 </a:t>
            </a:r>
            <a:r>
              <a:rPr lang="en-US" altLang="ko-KR" sz="900" dirty="0"/>
              <a:t>DB</a:t>
            </a:r>
            <a:r>
              <a:rPr lang="ko-KR" altLang="en-US" sz="900" dirty="0"/>
              <a:t>연결을 할 수 없게 됨으로 이를 해결하기위하여 </a:t>
            </a:r>
            <a:r>
              <a:rPr lang="en-US" altLang="ko-KR" sz="900" dirty="0"/>
              <a:t>META-INF </a:t>
            </a:r>
            <a:r>
              <a:rPr lang="ko-KR" altLang="en-US" sz="900" dirty="0"/>
              <a:t>폴더를 각 프로젝트에 제공한다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META-INF</a:t>
            </a:r>
            <a:r>
              <a:rPr lang="ko-KR" altLang="en-US" sz="900" dirty="0"/>
              <a:t>의 </a:t>
            </a:r>
            <a:r>
              <a:rPr lang="en-US" altLang="ko-KR" sz="900" dirty="0"/>
              <a:t>context.xml</a:t>
            </a:r>
            <a:r>
              <a:rPr lang="ko-KR" altLang="en-US" sz="900" dirty="0"/>
              <a:t>은 </a:t>
            </a:r>
            <a:r>
              <a:rPr lang="ko-KR" altLang="en-US" sz="900" dirty="0" err="1"/>
              <a:t>톰캣서버</a:t>
            </a:r>
            <a:r>
              <a:rPr lang="en-US" altLang="ko-KR" sz="900" dirty="0"/>
              <a:t>(Severs)</a:t>
            </a:r>
            <a:r>
              <a:rPr lang="ko-KR" altLang="en-US" sz="900" dirty="0"/>
              <a:t>의 </a:t>
            </a:r>
            <a:r>
              <a:rPr lang="en-US" altLang="ko-KR" sz="900" dirty="0"/>
              <a:t>DB</a:t>
            </a:r>
            <a:r>
              <a:rPr lang="ko-KR" altLang="en-US" sz="900" dirty="0"/>
              <a:t>연동 내용을 프로젝트 고유의 </a:t>
            </a:r>
            <a:r>
              <a:rPr lang="en-US" altLang="ko-KR" sz="900" dirty="0"/>
              <a:t>DB </a:t>
            </a:r>
            <a:r>
              <a:rPr lang="ko-KR" altLang="en-US" sz="900" dirty="0"/>
              <a:t>초기화 설정으로 </a:t>
            </a:r>
            <a:r>
              <a:rPr lang="ko-KR" altLang="en-US" sz="900" dirty="0" err="1"/>
              <a:t>읽어들인다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286" y="648576"/>
            <a:ext cx="2764791" cy="42690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75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26226" y="294642"/>
            <a:ext cx="1869440" cy="40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 dirty="0"/>
              <a:t>Service</a:t>
            </a:r>
            <a:r>
              <a:rPr lang="ko-KR" altLang="en-US" sz="1001" dirty="0"/>
              <a:t>는 </a:t>
            </a:r>
            <a:r>
              <a:rPr lang="en-US" altLang="ko-KR" sz="1001" dirty="0"/>
              <a:t>Servlet</a:t>
            </a:r>
            <a:r>
              <a:rPr lang="ko-KR" altLang="en-US" sz="1001" dirty="0"/>
              <a:t>프로젝트와 변경 </a:t>
            </a:r>
            <a:r>
              <a:rPr lang="ko-KR" altLang="en-US" sz="1001" dirty="0" err="1"/>
              <a:t>된것이</a:t>
            </a:r>
            <a:r>
              <a:rPr lang="ko-KR" altLang="en-US" sz="1001" dirty="0"/>
              <a:t> 별로 없다</a:t>
            </a:r>
            <a:r>
              <a:rPr lang="en-US" altLang="ko-KR" sz="1001" dirty="0"/>
              <a:t>.</a:t>
            </a:r>
            <a:endParaRPr lang="ko-KR" altLang="en-US" sz="100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4" y="294642"/>
            <a:ext cx="3662162" cy="4387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23" y="294639"/>
            <a:ext cx="3948830" cy="3822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411" y="4434703"/>
            <a:ext cx="5567515" cy="1814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1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2845" y="250916"/>
            <a:ext cx="4091708" cy="5252997"/>
            <a:chOff x="131156" y="192725"/>
            <a:chExt cx="4091709" cy="52529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469" y="192725"/>
              <a:ext cx="4083396" cy="38999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156" y="4100970"/>
              <a:ext cx="2146531" cy="1344753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31" y="250915"/>
            <a:ext cx="3714837" cy="3509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720394" y="4012681"/>
            <a:ext cx="5740400" cy="101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1" dirty="0"/>
              <a:t>DAO</a:t>
            </a:r>
            <a:r>
              <a:rPr lang="ko-KR" altLang="en-US" sz="1001" dirty="0"/>
              <a:t>에서 </a:t>
            </a:r>
            <a:r>
              <a:rPr lang="en-US" altLang="ko-KR" sz="1001" dirty="0"/>
              <a:t>Servlet</a:t>
            </a:r>
            <a:r>
              <a:rPr lang="ko-KR" altLang="en-US" sz="1001" dirty="0"/>
              <a:t>과의 큰 차이점은</a:t>
            </a:r>
            <a:r>
              <a:rPr lang="en-US" altLang="ko-KR" sz="1001" dirty="0"/>
              <a:t> META-INF</a:t>
            </a:r>
            <a:r>
              <a:rPr lang="ko-KR" altLang="en-US" sz="1001" dirty="0"/>
              <a:t>의 </a:t>
            </a:r>
            <a:r>
              <a:rPr lang="en-US" altLang="ko-KR" sz="1001" dirty="0"/>
              <a:t>context.xml(DB </a:t>
            </a:r>
            <a:r>
              <a:rPr lang="ko-KR" altLang="en-US" sz="1001" dirty="0"/>
              <a:t>연결 초기화 설정 파일</a:t>
            </a:r>
            <a:r>
              <a:rPr lang="en-US" altLang="ko-KR" sz="1001" dirty="0"/>
              <a:t>)</a:t>
            </a:r>
            <a:r>
              <a:rPr lang="ko-KR" altLang="en-US" sz="1001" dirty="0"/>
              <a:t>의 </a:t>
            </a:r>
            <a:r>
              <a:rPr lang="en-US" altLang="ko-KR" sz="1001" dirty="0"/>
              <a:t>resource name</a:t>
            </a:r>
            <a:r>
              <a:rPr lang="ko-KR" altLang="en-US" sz="1001" dirty="0"/>
              <a:t>을  </a:t>
            </a:r>
            <a:r>
              <a:rPr lang="en-US" altLang="ko-KR" sz="1001" dirty="0" err="1"/>
              <a:t>InitialContext</a:t>
            </a:r>
            <a:r>
              <a:rPr lang="en-US" altLang="ko-KR" sz="1001" dirty="0"/>
              <a:t> </a:t>
            </a:r>
            <a:r>
              <a:rPr lang="ko-KR" altLang="en-US" sz="1001" dirty="0"/>
              <a:t>클래스가 </a:t>
            </a:r>
            <a:r>
              <a:rPr lang="en-US" altLang="ko-KR" sz="1001" dirty="0"/>
              <a:t>lookup</a:t>
            </a:r>
            <a:r>
              <a:rPr lang="ko-KR" altLang="en-US" sz="1001" dirty="0" err="1"/>
              <a:t>메소드를</a:t>
            </a:r>
            <a:r>
              <a:rPr lang="ko-KR" altLang="en-US" sz="1001" dirty="0"/>
              <a:t> 통해 </a:t>
            </a:r>
            <a:r>
              <a:rPr lang="ko-KR" altLang="en-US" sz="1001" dirty="0" err="1"/>
              <a:t>읽어들여</a:t>
            </a:r>
            <a:r>
              <a:rPr lang="ko-KR" altLang="en-US" sz="1001" dirty="0"/>
              <a:t> 연결에 관한 초기화 설정을 하며</a:t>
            </a:r>
            <a:r>
              <a:rPr lang="en-US" altLang="ko-KR" sz="1001" dirty="0"/>
              <a:t>, </a:t>
            </a:r>
            <a:r>
              <a:rPr lang="ko-KR" altLang="en-US" sz="1001" dirty="0"/>
              <a:t>설정에 관한 정보를 저장하고 있는 객체 </a:t>
            </a:r>
            <a:r>
              <a:rPr lang="en-US" altLang="ko-KR" sz="1001" dirty="0" err="1"/>
              <a:t>DataSource</a:t>
            </a:r>
            <a:r>
              <a:rPr lang="ko-KR" altLang="en-US" sz="1001" dirty="0"/>
              <a:t>를 반환 받는다</a:t>
            </a:r>
            <a:r>
              <a:rPr lang="en-US" altLang="ko-KR" sz="1001" dirty="0"/>
              <a:t>.</a:t>
            </a:r>
          </a:p>
          <a:p>
            <a:endParaRPr lang="en-US" altLang="ko-KR" sz="1001" dirty="0"/>
          </a:p>
          <a:p>
            <a:r>
              <a:rPr lang="en-US" altLang="ko-KR" sz="1001" dirty="0"/>
              <a:t>Servlet </a:t>
            </a:r>
            <a:r>
              <a:rPr lang="ko-KR" altLang="en-US" sz="1001" dirty="0"/>
              <a:t>프로그램에서는 </a:t>
            </a:r>
            <a:r>
              <a:rPr lang="en-US" altLang="ko-KR" sz="1001" dirty="0" err="1"/>
              <a:t>DriverManager</a:t>
            </a:r>
            <a:r>
              <a:rPr lang="ko-KR" altLang="en-US" sz="1001" dirty="0"/>
              <a:t>로 부터 </a:t>
            </a:r>
            <a:r>
              <a:rPr lang="en-US" altLang="ko-KR" sz="1001" dirty="0"/>
              <a:t>Connection </a:t>
            </a:r>
            <a:r>
              <a:rPr lang="ko-KR" altLang="en-US" sz="1001" dirty="0"/>
              <a:t>객체를 반환 받았으나</a:t>
            </a:r>
            <a:r>
              <a:rPr lang="en-US" altLang="ko-KR" sz="1001" dirty="0"/>
              <a:t>, JSP(Model1,2)</a:t>
            </a:r>
            <a:r>
              <a:rPr lang="ko-KR" altLang="en-US" sz="1001" dirty="0"/>
              <a:t>는</a:t>
            </a:r>
            <a:r>
              <a:rPr lang="en-US" altLang="ko-KR" sz="1001" dirty="0"/>
              <a:t> </a:t>
            </a:r>
            <a:r>
              <a:rPr lang="ko-KR" altLang="en-US" sz="1001" dirty="0" err="1"/>
              <a:t>설정완료</a:t>
            </a:r>
            <a:r>
              <a:rPr lang="ko-KR" altLang="en-US" sz="1001" dirty="0"/>
              <a:t> 된 </a:t>
            </a:r>
            <a:r>
              <a:rPr lang="en-US" altLang="ko-KR" sz="1001" dirty="0" err="1"/>
              <a:t>DataSource</a:t>
            </a:r>
            <a:r>
              <a:rPr lang="en-US" altLang="ko-KR" sz="1001" dirty="0"/>
              <a:t> </a:t>
            </a:r>
            <a:r>
              <a:rPr lang="ko-KR" altLang="en-US" sz="1001" dirty="0"/>
              <a:t>객체로 부터 </a:t>
            </a:r>
            <a:r>
              <a:rPr lang="en-US" altLang="ko-KR" sz="1001" dirty="0"/>
              <a:t>connection </a:t>
            </a:r>
            <a:r>
              <a:rPr lang="ko-KR" altLang="en-US" sz="1001" dirty="0"/>
              <a:t>객체를 반환 받는다</a:t>
            </a:r>
            <a:r>
              <a:rPr lang="en-US" altLang="ko-KR" sz="1001" dirty="0"/>
              <a:t>.</a:t>
            </a:r>
            <a:endParaRPr lang="ko-KR" altLang="en-US" sz="1001" dirty="0"/>
          </a:p>
        </p:txBody>
      </p:sp>
    </p:spTree>
    <p:extLst>
      <p:ext uri="{BB962C8B-B14F-4D97-AF65-F5344CB8AC3E}">
        <p14:creationId xmlns:p14="http://schemas.microsoft.com/office/powerpoint/2010/main" val="138961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1201</TotalTime>
  <Words>1484</Words>
  <Application>Microsoft Office PowerPoint</Application>
  <PresentationFormat>와이드스크린</PresentationFormat>
  <Paragraphs>135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khb3025@gmail.com</dc:creator>
  <cp:lastModifiedBy>khb3025@gmail.com</cp:lastModifiedBy>
  <cp:revision>75</cp:revision>
  <cp:lastPrinted>2020-06-08T10:19:15Z</cp:lastPrinted>
  <dcterms:created xsi:type="dcterms:W3CDTF">2020-06-08T05:02:09Z</dcterms:created>
  <dcterms:modified xsi:type="dcterms:W3CDTF">2020-07-02T09:42:56Z</dcterms:modified>
</cp:coreProperties>
</file>